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5" r:id="rId6"/>
    <p:sldId id="287" r:id="rId7"/>
    <p:sldId id="267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7EF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4660"/>
  </p:normalViewPr>
  <p:slideViewPr>
    <p:cSldViewPr>
      <p:cViewPr varScale="1">
        <p:scale>
          <a:sx n="111" d="100"/>
          <a:sy n="111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95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4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0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61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19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32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38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86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27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70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3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F7B0-1768-4A9A-9FB1-4FA66ADAB92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C72D-8963-4B6A-B455-3EFA1730B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2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4429541" y="1447800"/>
            <a:ext cx="4740966" cy="2286000"/>
          </a:xfrm>
          <a:custGeom>
            <a:avLst/>
            <a:gdLst>
              <a:gd name="connsiteX0" fmla="*/ 1143000 w 4740965"/>
              <a:gd name="connsiteY0" fmla="*/ 0 h 2286000"/>
              <a:gd name="connsiteX1" fmla="*/ 4740965 w 4740965"/>
              <a:gd name="connsiteY1" fmla="*/ 0 h 2286000"/>
              <a:gd name="connsiteX2" fmla="*/ 4648200 w 4740965"/>
              <a:gd name="connsiteY2" fmla="*/ 2286000 h 2286000"/>
              <a:gd name="connsiteX3" fmla="*/ 1143000 w 4740965"/>
              <a:gd name="connsiteY3" fmla="*/ 2286000 h 2286000"/>
              <a:gd name="connsiteX4" fmla="*/ 0 w 4740965"/>
              <a:gd name="connsiteY4" fmla="*/ 1143000 h 2286000"/>
              <a:gd name="connsiteX5" fmla="*/ 1143000 w 4740965"/>
              <a:gd name="connsiteY5" fmla="*/ 0 h 2286000"/>
              <a:gd name="connsiteX0" fmla="*/ 1143000 w 4740966"/>
              <a:gd name="connsiteY0" fmla="*/ 0 h 2286000"/>
              <a:gd name="connsiteX1" fmla="*/ 4740965 w 4740966"/>
              <a:gd name="connsiteY1" fmla="*/ 0 h 2286000"/>
              <a:gd name="connsiteX2" fmla="*/ 4740966 w 4740966"/>
              <a:gd name="connsiteY2" fmla="*/ 2286000 h 2286000"/>
              <a:gd name="connsiteX3" fmla="*/ 1143000 w 4740966"/>
              <a:gd name="connsiteY3" fmla="*/ 2286000 h 2286000"/>
              <a:gd name="connsiteX4" fmla="*/ 0 w 4740966"/>
              <a:gd name="connsiteY4" fmla="*/ 1143000 h 2286000"/>
              <a:gd name="connsiteX5" fmla="*/ 1143000 w 4740966"/>
              <a:gd name="connsiteY5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0966" h="2286000">
                <a:moveTo>
                  <a:pt x="1143000" y="0"/>
                </a:moveTo>
                <a:lnTo>
                  <a:pt x="4740965" y="0"/>
                </a:lnTo>
                <a:cubicBezTo>
                  <a:pt x="4740965" y="762000"/>
                  <a:pt x="4740966" y="1524000"/>
                  <a:pt x="4740966" y="2286000"/>
                </a:cubicBezTo>
                <a:lnTo>
                  <a:pt x="1143000" y="2286000"/>
                </a:ln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Block 1"/>
          <p:cNvGrpSpPr/>
          <p:nvPr/>
        </p:nvGrpSpPr>
        <p:grpSpPr>
          <a:xfrm>
            <a:off x="1005840" y="4114800"/>
            <a:ext cx="4937760" cy="2743200"/>
            <a:chOff x="1005840" y="4114800"/>
            <a:chExt cx="4937760" cy="2743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006" t="59987" r="34995" b="12"/>
            <a:stretch/>
          </p:blipFill>
          <p:spPr>
            <a:xfrm>
              <a:off x="1005840" y="4114800"/>
              <a:ext cx="4937760" cy="274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66356" y="5241422"/>
              <a:ext cx="1989032" cy="461665"/>
            </a:xfrm>
            <a:prstGeom prst="rect">
              <a:avLst/>
            </a:prstGeom>
            <a:noFill/>
            <a:scene3d>
              <a:camera prst="orthographicFront">
                <a:rot lat="0" lon="0" rev="1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smtClean="0">
                  <a:solidFill>
                    <a:schemeClr val="bg1"/>
                  </a:solidFill>
                  <a:latin typeface="Arial Black" pitchFamily="34" charset="0"/>
                </a:rPr>
                <a:t>Kariery</a:t>
              </a:r>
              <a:endParaRPr lang="en-U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" name="Block 2"/>
          <p:cNvGrpSpPr/>
          <p:nvPr/>
        </p:nvGrpSpPr>
        <p:grpSpPr>
          <a:xfrm>
            <a:off x="1463040" y="2286000"/>
            <a:ext cx="2834640" cy="2651760"/>
            <a:chOff x="1463040" y="2286000"/>
            <a:chExt cx="2834640" cy="26517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001" t="33328" r="52999" b="28006"/>
            <a:stretch/>
          </p:blipFill>
          <p:spPr>
            <a:xfrm>
              <a:off x="1463040" y="2286000"/>
              <a:ext cx="2834640" cy="26517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59308" y="3238665"/>
              <a:ext cx="1828800" cy="461665"/>
            </a:xfrm>
            <a:prstGeom prst="rect">
              <a:avLst/>
            </a:prstGeom>
            <a:noFill/>
            <a:scene3d>
              <a:camera prst="orthographicFront">
                <a:rot lat="0" lon="150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smtClean="0">
                  <a:solidFill>
                    <a:schemeClr val="bg1"/>
                  </a:solidFill>
                  <a:latin typeface="Arial Black" pitchFamily="34" charset="0"/>
                </a:rPr>
                <a:t>Tydzień</a:t>
              </a:r>
              <a:endParaRPr lang="en-U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6" name="Block 3"/>
          <p:cNvGrpSpPr/>
          <p:nvPr/>
        </p:nvGrpSpPr>
        <p:grpSpPr>
          <a:xfrm>
            <a:off x="1463040" y="457200"/>
            <a:ext cx="2743200" cy="2468880"/>
            <a:chOff x="1463040" y="457200"/>
            <a:chExt cx="2743200" cy="2468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001" t="6661" r="53999" b="57339"/>
            <a:stretch/>
          </p:blipFill>
          <p:spPr>
            <a:xfrm>
              <a:off x="1463040" y="457200"/>
              <a:ext cx="2743200" cy="24688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68498" y="1261930"/>
              <a:ext cx="1905000" cy="384721"/>
            </a:xfrm>
            <a:prstGeom prst="rect">
              <a:avLst/>
            </a:prstGeom>
            <a:noFill/>
            <a:scene3d>
              <a:camera prst="orthographicFront">
                <a:rot lat="0" lon="19799991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900" dirty="0" smtClean="0">
                  <a:solidFill>
                    <a:schemeClr val="bg1"/>
                  </a:solidFill>
                  <a:latin typeface="Arial Black" pitchFamily="34" charset="0"/>
                </a:rPr>
                <a:t>Ogólnopolski</a:t>
              </a:r>
              <a:endParaRPr lang="en-US" sz="19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667775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pl-PL" sz="2800" b="1" dirty="0" smtClean="0">
                <a:latin typeface="+mj-lt"/>
              </a:rPr>
              <a:t>OTK 2011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689318"/>
            <a:ext cx="4114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chemeClr val="bg1">
                    <a:lumMod val="95000"/>
                  </a:schemeClr>
                </a:solidFill>
              </a:rPr>
              <a:t>Stowarzyszenie Doradców Szkolnych i Zawodowych RP</a:t>
            </a:r>
          </a:p>
          <a:p>
            <a:endParaRPr lang="pl-PL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OTK 2011</a:t>
            </a: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443" name="Picture 11" descr="Mapa Pols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91000"/>
            <a:ext cx="2214095" cy="209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1221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3181350"/>
            <a:ext cx="7048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OTK 2011"/>
          <p:cNvSpPr>
            <a:spLocks noChangeAspect="1" noChangeArrowheads="1"/>
          </p:cNvSpPr>
          <p:nvPr/>
        </p:nvSpPr>
        <p:spPr bwMode="auto">
          <a:xfrm>
            <a:off x="155575" y="-708025"/>
            <a:ext cx="84201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OTK 2011"/>
          <p:cNvSpPr>
            <a:spLocks noChangeAspect="1" noChangeArrowheads="1"/>
          </p:cNvSpPr>
          <p:nvPr/>
        </p:nvSpPr>
        <p:spPr bwMode="auto">
          <a:xfrm>
            <a:off x="155575" y="-708025"/>
            <a:ext cx="84201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OTK 2011"/>
          <p:cNvSpPr>
            <a:spLocks noChangeAspect="1" noChangeArrowheads="1"/>
          </p:cNvSpPr>
          <p:nvPr/>
        </p:nvSpPr>
        <p:spPr bwMode="auto">
          <a:xfrm>
            <a:off x="155575" y="-708025"/>
            <a:ext cx="84201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495300"/>
            <a:ext cx="8420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58"/>
            <a:ext cx="9144000" cy="464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BACKUP\!_dane\Narzedzia\A_animki_animacje\business_binder_pa_500_w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33797"/>
            <a:ext cx="1752600" cy="20814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84" y="0"/>
            <a:ext cx="8001000" cy="68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38" y="-16999"/>
            <a:ext cx="8354217" cy="6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34" t="79984" r="5553" b="18"/>
          <a:stretch/>
        </p:blipFill>
        <p:spPr>
          <a:xfrm>
            <a:off x="457200" y="4489144"/>
            <a:ext cx="457200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3065" y="5126497"/>
            <a:ext cx="119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4</a:t>
            </a:r>
            <a:endParaRPr lang="en-US" sz="7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16" t="67988" r="32228" b="10681"/>
          <a:stretch/>
        </p:blipFill>
        <p:spPr>
          <a:xfrm>
            <a:off x="1028700" y="3203269"/>
            <a:ext cx="2286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6694" y="3636027"/>
            <a:ext cx="119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3</a:t>
            </a:r>
            <a:endParaRPr lang="en-US" sz="7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45" t="54657" r="32225" b="24012"/>
          <a:stretch/>
        </p:blipFill>
        <p:spPr>
          <a:xfrm>
            <a:off x="1171575" y="1774519"/>
            <a:ext cx="2143125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49" t="41327" r="29995" b="38675"/>
          <a:stretch/>
        </p:blipFill>
        <p:spPr>
          <a:xfrm>
            <a:off x="1171575" y="345769"/>
            <a:ext cx="2286000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6306" y="2160444"/>
            <a:ext cx="119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2</a:t>
            </a:r>
            <a:endParaRPr lang="en-US" sz="7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2575" y="618605"/>
            <a:ext cx="1190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1</a:t>
            </a:r>
            <a:endParaRPr lang="en-US" sz="72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7752" y="710937"/>
            <a:ext cx="505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Żeby pokazać, jak bardzo ważne i potrzebne, każdemu z nas, jest dziś nowoczesne poradnictwo zawodowe.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7752" y="2252776"/>
            <a:ext cx="505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Żeby zebrać wspólnie nasze możliwości, dobre praktyki, współdziałanie - łączymy w jedność profesję, pasję i powołanie!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57752" y="3657600"/>
            <a:ext cx="505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Żeby pokazać ogromną różnorodność form nowoczesnego poradnictwa kariery i jego misję.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7752" y="5218829"/>
            <a:ext cx="505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Żeby wyzwolić zasoby kreatywności i pomysłowości - bez granic i barier, resortowych, instytucjonalnych, formalnych… 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667775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pl-PL" sz="3200" b="1" dirty="0" smtClean="0">
                <a:latin typeface="+mj-lt"/>
              </a:rPr>
              <a:t>Dlaczego OTK 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028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34" t="79984" r="5553" b="18"/>
          <a:stretch/>
        </p:blipFill>
        <p:spPr>
          <a:xfrm>
            <a:off x="838200" y="5270641"/>
            <a:ext cx="3276600" cy="1535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6779" y="5760342"/>
            <a:ext cx="85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6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16" t="67988" r="32228" b="10681"/>
          <a:stretch/>
        </p:blipFill>
        <p:spPr>
          <a:xfrm>
            <a:off x="1247775" y="4349097"/>
            <a:ext cx="16383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4337" y="4666598"/>
            <a:ext cx="85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5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45" t="54657" r="32225" b="24012"/>
          <a:stretch/>
        </p:blipFill>
        <p:spPr>
          <a:xfrm>
            <a:off x="1350169" y="3325159"/>
            <a:ext cx="1535906" cy="163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49" t="41327" r="29995" b="38675"/>
          <a:stretch/>
        </p:blipFill>
        <p:spPr>
          <a:xfrm>
            <a:off x="1350169" y="2301222"/>
            <a:ext cx="1638300" cy="1535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6560" y="3606118"/>
            <a:ext cx="85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4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3729" y="2570324"/>
            <a:ext cx="85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3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45" t="26664" r="30003" b="52004"/>
          <a:stretch/>
        </p:blipFill>
        <p:spPr>
          <a:xfrm>
            <a:off x="1350169" y="1174891"/>
            <a:ext cx="1638300" cy="1638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96269" y="1509457"/>
            <a:ext cx="85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2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45" t="13334" r="32225" b="65335"/>
          <a:stretch/>
        </p:blipFill>
        <p:spPr>
          <a:xfrm>
            <a:off x="1350169" y="150953"/>
            <a:ext cx="1535906" cy="1638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0247" y="422946"/>
            <a:ext cx="85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1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20469"/>
            <a:ext cx="505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Wykłady, konferencje, seminaria, konwersatoria, panele dyskusyjne, internetowe webinaria, spotkania z ludźmi, którzy odnieśli sukces, itp..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1448008"/>
            <a:ext cx="505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Lekcje, pogadanki, warsztaty, treningi, szkolenia, gry symulacyjne, pokazy filmów, spotkania z pracodawcami, itp..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429000" y="2508875"/>
            <a:ext cx="505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Festyny kariery, targi pracy, targi edukacyjne, dni kariery, dni otwarte, wycieczki do instytucji i firm,</a:t>
            </a:r>
          </a:p>
          <a:p>
            <a:r>
              <a:rPr lang="en-US" b="1" dirty="0" err="1" smtClean="0"/>
              <a:t>prezentacje</a:t>
            </a:r>
            <a:r>
              <a:rPr lang="en-US" b="1" dirty="0" smtClean="0"/>
              <a:t> </a:t>
            </a:r>
            <a:r>
              <a:rPr lang="en-US" b="1" dirty="0" err="1" smtClean="0"/>
              <a:t>zainteresowań</a:t>
            </a:r>
            <a:r>
              <a:rPr lang="en-US" b="1" dirty="0" smtClean="0"/>
              <a:t> i </a:t>
            </a:r>
            <a:r>
              <a:rPr lang="en-US" b="1" dirty="0" err="1" smtClean="0"/>
              <a:t>pasji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3544669"/>
            <a:ext cx="505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Konkursy, teleturnieje, gry miejskie, inicjatywy społecznościowe, konkursy plastyczne, fotograficzne, filmowe, quizy</a:t>
            </a:r>
          </a:p>
          <a:p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4612326"/>
            <a:ext cx="505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Współpraca, nawiązanie stałych działań, platformy, porozumienia, forum, koalicje na rzecz poradnictwa…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5706070"/>
            <a:ext cx="505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Inne: czaty kariery, </a:t>
            </a:r>
            <a:r>
              <a:rPr lang="pl-PL" b="1" dirty="0" err="1" smtClean="0"/>
              <a:t>meeting</a:t>
            </a:r>
            <a:r>
              <a:rPr lang="pl-PL" b="1" dirty="0" smtClean="0"/>
              <a:t> z radnymi, </a:t>
            </a:r>
            <a:r>
              <a:rPr lang="pl-PL" b="1" dirty="0" err="1" smtClean="0"/>
              <a:t>medioteka</a:t>
            </a:r>
            <a:r>
              <a:rPr lang="pl-PL" b="1" dirty="0" smtClean="0"/>
              <a:t> kariery, doradztwo on-line, promocja wolontariatu	</a:t>
            </a: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667775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pl-PL" sz="2700" b="1" dirty="0" smtClean="0">
                <a:latin typeface="+mj-lt"/>
              </a:rPr>
              <a:t>Przykłady ciekawych i innowacyjnych działań</a:t>
            </a:r>
            <a:endParaRPr lang="en-US" sz="27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912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  <p:bldP spid="21" grpId="0"/>
      <p:bldP spid="16" grpId="0"/>
      <p:bldP spid="19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9"/>
          <p:cNvSpPr/>
          <p:nvPr/>
        </p:nvSpPr>
        <p:spPr>
          <a:xfrm>
            <a:off x="4419600" y="2057400"/>
            <a:ext cx="4740966" cy="2286000"/>
          </a:xfrm>
          <a:custGeom>
            <a:avLst/>
            <a:gdLst>
              <a:gd name="connsiteX0" fmla="*/ 1143000 w 4740965"/>
              <a:gd name="connsiteY0" fmla="*/ 0 h 2286000"/>
              <a:gd name="connsiteX1" fmla="*/ 4740965 w 4740965"/>
              <a:gd name="connsiteY1" fmla="*/ 0 h 2286000"/>
              <a:gd name="connsiteX2" fmla="*/ 4648200 w 4740965"/>
              <a:gd name="connsiteY2" fmla="*/ 2286000 h 2286000"/>
              <a:gd name="connsiteX3" fmla="*/ 1143000 w 4740965"/>
              <a:gd name="connsiteY3" fmla="*/ 2286000 h 2286000"/>
              <a:gd name="connsiteX4" fmla="*/ 0 w 4740965"/>
              <a:gd name="connsiteY4" fmla="*/ 1143000 h 2286000"/>
              <a:gd name="connsiteX5" fmla="*/ 1143000 w 4740965"/>
              <a:gd name="connsiteY5" fmla="*/ 0 h 2286000"/>
              <a:gd name="connsiteX0" fmla="*/ 1143000 w 4740966"/>
              <a:gd name="connsiteY0" fmla="*/ 0 h 2286000"/>
              <a:gd name="connsiteX1" fmla="*/ 4740965 w 4740966"/>
              <a:gd name="connsiteY1" fmla="*/ 0 h 2286000"/>
              <a:gd name="connsiteX2" fmla="*/ 4740966 w 4740966"/>
              <a:gd name="connsiteY2" fmla="*/ 2286000 h 2286000"/>
              <a:gd name="connsiteX3" fmla="*/ 1143000 w 4740966"/>
              <a:gd name="connsiteY3" fmla="*/ 2286000 h 2286000"/>
              <a:gd name="connsiteX4" fmla="*/ 0 w 4740966"/>
              <a:gd name="connsiteY4" fmla="*/ 1143000 h 2286000"/>
              <a:gd name="connsiteX5" fmla="*/ 1143000 w 4740966"/>
              <a:gd name="connsiteY5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0966" h="2286000">
                <a:moveTo>
                  <a:pt x="1143000" y="0"/>
                </a:moveTo>
                <a:lnTo>
                  <a:pt x="4740965" y="0"/>
                </a:lnTo>
                <a:cubicBezTo>
                  <a:pt x="4740965" y="762000"/>
                  <a:pt x="4740966" y="1524000"/>
                  <a:pt x="4740966" y="2286000"/>
                </a:cubicBezTo>
                <a:lnTo>
                  <a:pt x="1143000" y="2286000"/>
                </a:ln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67775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4320" rIns="91440" rtlCol="0" anchor="ctr" anchorCtr="0"/>
          <a:lstStyle/>
          <a:p>
            <a:pPr algn="r"/>
            <a:r>
              <a:rPr lang="pl-PL" sz="2800" b="1" dirty="0" smtClean="0">
                <a:latin typeface="+mj-lt"/>
              </a:rPr>
              <a:t>Zapraszamy do relacji z OTK 2011</a:t>
            </a:r>
            <a:endParaRPr lang="en-US" sz="2800" b="1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0" y="3722922"/>
            <a:ext cx="4648200" cy="2178844"/>
            <a:chOff x="667775" y="3722922"/>
            <a:chExt cx="4648200" cy="217884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334" t="79984" r="5553" b="18"/>
            <a:stretch/>
          </p:blipFill>
          <p:spPr>
            <a:xfrm>
              <a:off x="667775" y="3722922"/>
              <a:ext cx="4648200" cy="217884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168756" y="4272222"/>
              <a:ext cx="12104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>
                      <a:lumMod val="85000"/>
                    </a:schemeClr>
                  </a:solidFill>
                  <a:latin typeface="Arial Black" pitchFamily="34" charset="0"/>
                </a:rPr>
                <a:t>C</a:t>
              </a:r>
              <a:endParaRPr lang="en-US" sz="8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24025" y="2415616"/>
            <a:ext cx="2324100" cy="2324100"/>
            <a:chOff x="1248800" y="2415616"/>
            <a:chExt cx="2324100" cy="23241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2216" t="67988" r="32228" b="10681"/>
            <a:stretch/>
          </p:blipFill>
          <p:spPr>
            <a:xfrm>
              <a:off x="1248800" y="2415616"/>
              <a:ext cx="2324100" cy="23241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612760" y="2725031"/>
              <a:ext cx="12104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bg1">
                      <a:lumMod val="85000"/>
                    </a:schemeClr>
                  </a:solidFill>
                  <a:latin typeface="Arial Black" pitchFamily="34" charset="0"/>
                </a:rPr>
                <a:t>B</a:t>
              </a:r>
              <a:endParaRPr lang="en-US" sz="8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69281" y="963053"/>
            <a:ext cx="2178844" cy="2324100"/>
            <a:chOff x="1394056" y="963053"/>
            <a:chExt cx="2178844" cy="2324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445" t="54657" r="32225" b="24012"/>
            <a:stretch/>
          </p:blipFill>
          <p:spPr>
            <a:xfrm>
              <a:off x="1394056" y="963053"/>
              <a:ext cx="2178844" cy="23241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069866" y="1201248"/>
              <a:ext cx="12104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>
                      <a:lumMod val="85000"/>
                    </a:schemeClr>
                  </a:solidFill>
                  <a:latin typeface="Arial Black" pitchFamily="34" charset="0"/>
                </a:rPr>
                <a:t>A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64026" y="221906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</a:rPr>
              <a:t>Zapraszamy do relacji </a:t>
            </a:r>
            <a:br>
              <a:rPr lang="pl-PL" sz="4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</a:rPr>
              <a:t>z OTK 2011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592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global_networ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A4B86"/>
      </a:accent1>
      <a:accent2>
        <a:srgbClr val="198186"/>
      </a:accent2>
      <a:accent3>
        <a:srgbClr val="196686"/>
      </a:accent3>
      <a:accent4>
        <a:srgbClr val="84B1E7"/>
      </a:accent4>
      <a:accent5>
        <a:srgbClr val="1E1986"/>
      </a:accent5>
      <a:accent6>
        <a:srgbClr val="818619"/>
      </a:accent6>
      <a:hlink>
        <a:srgbClr val="84B1E7"/>
      </a:hlink>
      <a:folHlink>
        <a:srgbClr val="1981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235</Words>
  <Application>Microsoft Office PowerPoint</Application>
  <PresentationFormat>Pokaz na ekranie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wojtek</cp:lastModifiedBy>
  <cp:revision>58</cp:revision>
  <dcterms:created xsi:type="dcterms:W3CDTF">2011-06-09T16:29:09Z</dcterms:created>
  <dcterms:modified xsi:type="dcterms:W3CDTF">2011-10-18T09:35:33Z</dcterms:modified>
</cp:coreProperties>
</file>