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261" r:id="rId3"/>
    <p:sldId id="323" r:id="rId4"/>
    <p:sldId id="280" r:id="rId5"/>
    <p:sldId id="281" r:id="rId6"/>
    <p:sldId id="278" r:id="rId7"/>
    <p:sldId id="311" r:id="rId8"/>
    <p:sldId id="32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2" r:id="rId18"/>
    <p:sldId id="300" r:id="rId19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99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/>
              <a:pPr/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6594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/>
              <a:pPr/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8758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/>
              <a:pPr/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816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/>
              <a:pPr/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297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/>
              <a:pPr/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436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/>
              <a:pPr/>
              <a:t>10/18/2011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183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/>
              <a:pPr/>
              <a:t>10/18/2011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020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/>
              <a:pPr/>
              <a:t>10/18/2011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357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/>
              <a:pPr/>
              <a:t>10/18/2011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9038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/>
              <a:pPr/>
              <a:t>10/18/2011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8450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14C1-7866-4522-9253-36309556C599}" type="datetimeFigureOut">
              <a:rPr lang="en-US" smtClean="0"/>
              <a:pPr/>
              <a:t>10/18/2011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840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414C1-7866-4522-9253-36309556C599}" type="datetimeFigureOut">
              <a:rPr lang="en-US" smtClean="0"/>
              <a:pPr/>
              <a:t>10/18/2011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448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3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32.png"/><Relationship Id="rId7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0.gif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2.gif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13.wdp"/><Relationship Id="rId26" Type="http://schemas.microsoft.com/office/2007/relationships/hdphoto" Target="../media/hdphoto12.wdp"/><Relationship Id="rId39" Type="http://schemas.openxmlformats.org/officeDocument/2006/relationships/image" Target="../media/image29.pn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34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2" Type="http://schemas.openxmlformats.org/officeDocument/2006/relationships/image" Target="../media/image4.png"/><Relationship Id="rId16" Type="http://schemas.microsoft.com/office/2007/relationships/hdphoto" Target="../media/hdphoto9.wdp"/><Relationship Id="rId20" Type="http://schemas.microsoft.com/office/2007/relationships/hdphoto" Target="../media/hdphoto8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microsoft.com/office/2007/relationships/hdphoto" Target="../media/hdphoto11.wdp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40" Type="http://schemas.openxmlformats.org/officeDocument/2006/relationships/image" Target="../media/image2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microsoft.com/office/2007/relationships/hdphoto" Target="../media/hdphoto4.wdp"/><Relationship Id="rId19" Type="http://schemas.openxmlformats.org/officeDocument/2006/relationships/image" Target="../media/image13.png"/><Relationship Id="rId31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hyperlink" Target="../Serial%20Zycie%20na%20Maksa/Zycie%20na%20MAXa%20-%20trailer%20I.avi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4_Gra%20Max-career_IMalczewska.pdf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BACKUP\!_dane\Narzedzia\A_animki_animacje\blue_piece_missing_800_cl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19400" y="2819400"/>
            <a:ext cx="33528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762000" y="6073775"/>
            <a:ext cx="7772400" cy="631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ECORYS </a:t>
            </a:r>
            <a:r>
              <a:rPr kumimoji="0" lang="pl-P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Polska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Konferencja – Warszawa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 października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2011 </a:t>
            </a:r>
            <a:r>
              <a:rPr kumimoji="0" lang="pl-PL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152400"/>
            <a:ext cx="14779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C:\BACKUP\!_dane\Narzedzia\A_animki_animacje\question_mark_bounce_300_wht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3900" y="1516808"/>
            <a:ext cx="1054100" cy="126492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09600" y="968375"/>
            <a:ext cx="7772400" cy="1470025"/>
          </a:xfrm>
          <a:solidFill>
            <a:schemeClr val="bg1">
              <a:alpha val="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0000FF"/>
                </a:solidFill>
              </a:rPr>
              <a:t>Doradztwo edukacyjno-zawodowe </a:t>
            </a:r>
            <a:br>
              <a:rPr lang="pl-PL" sz="3600" b="1" dirty="0" smtClean="0">
                <a:solidFill>
                  <a:srgbClr val="0000FF"/>
                </a:solidFill>
              </a:rPr>
            </a:br>
            <a:r>
              <a:rPr lang="pl-PL" sz="3600" b="1" dirty="0" smtClean="0">
                <a:solidFill>
                  <a:srgbClr val="0000FF"/>
                </a:solidFill>
              </a:rPr>
              <a:t>w szkołach </a:t>
            </a:r>
            <a:r>
              <a:rPr lang="pl-PL" sz="3600" dirty="0" smtClean="0">
                <a:solidFill>
                  <a:srgbClr val="0000FF"/>
                </a:solidFill>
              </a:rPr>
              <a:t/>
            </a:r>
            <a:br>
              <a:rPr lang="pl-PL" sz="3600" dirty="0" smtClean="0">
                <a:solidFill>
                  <a:srgbClr val="0000FF"/>
                </a:solidFill>
              </a:rPr>
            </a:br>
            <a:r>
              <a:rPr lang="pl-PL" sz="3600" b="1" dirty="0" smtClean="0">
                <a:solidFill>
                  <a:srgbClr val="0000FF"/>
                </a:solidFill>
              </a:rPr>
              <a:t>– Reaktywacja</a:t>
            </a:r>
            <a:endParaRPr lang="pl-PL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32886"/>
            <a:ext cx="4800600" cy="64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pl-PL" sz="2800" b="1" dirty="0" smtClean="0">
                <a:latin typeface="+mj-lt"/>
              </a:rPr>
              <a:t>Pakiet „Kariera na Maksa”</a:t>
            </a:r>
            <a:endParaRPr lang="en-US" sz="2800" b="1" dirty="0"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284" y="77998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ree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13219"/>
            <a:ext cx="990600" cy="101890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85800" y="25878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4. Kwartalnik Doradca Zawodowy 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3757" y="84827"/>
            <a:ext cx="609029" cy="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64369"/>
            <a:ext cx="3810000" cy="520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7" descr="C:\BACKUP\!_dane\Narzedzia\A_animki_animacje\circular_pie_chart_data_up_down_300_w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6890" y="3834444"/>
            <a:ext cx="2612571" cy="1828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32886"/>
            <a:ext cx="4800600" cy="64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pl-PL" sz="2800" b="1" dirty="0" smtClean="0">
                <a:latin typeface="+mj-lt"/>
              </a:rPr>
              <a:t>Pakiet „Kariera na Maksa”</a:t>
            </a:r>
            <a:endParaRPr lang="en-US" sz="2800" b="1" dirty="0"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284" y="77998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ree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13219"/>
            <a:ext cx="990600" cy="101890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85800" y="25878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5. Multimedialny przewodnik 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http://www.progra.pl/files/2010/05/przewodniki-185x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187564"/>
            <a:ext cx="1762125" cy="1762126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914400" y="51429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00FF"/>
                </a:solidFill>
              </a:rPr>
              <a:t>„Nauka języków obcych oknem na świat”</a:t>
            </a:r>
            <a:endParaRPr lang="pl-PL" sz="2000" b="1" dirty="0">
              <a:solidFill>
                <a:srgbClr val="0000FF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590800" y="1149107"/>
            <a:ext cx="609600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pl-PL" dirty="0" smtClean="0">
                <a:solidFill>
                  <a:srgbClr val="0000FF"/>
                </a:solidFill>
              </a:rPr>
              <a:t>Multimedialny przewodnik </a:t>
            </a:r>
            <a:r>
              <a:rPr lang="pl-PL" dirty="0" smtClean="0"/>
              <a:t>wspierający rozwój edukacyjny, zawodowy i osobowy:</a:t>
            </a:r>
          </a:p>
          <a:p>
            <a:pPr marL="266700" indent="-266700">
              <a:lnSpc>
                <a:spcPts val="2000"/>
              </a:lnSpc>
              <a:buFont typeface="Wingdings" pitchFamily="2" charset="2"/>
              <a:buChar char="Ø"/>
            </a:pPr>
            <a:r>
              <a:rPr lang="pl-PL" dirty="0" smtClean="0"/>
              <a:t>zawiera szereg ciekawie podanych informacji uzasadniających </a:t>
            </a:r>
            <a:r>
              <a:rPr lang="pl-PL" dirty="0" smtClean="0">
                <a:solidFill>
                  <a:srgbClr val="0000FF"/>
                </a:solidFill>
              </a:rPr>
              <a:t>potrzebę nauki </a:t>
            </a:r>
            <a:r>
              <a:rPr lang="pl-PL" dirty="0" smtClean="0"/>
              <a:t>języków obcych. </a:t>
            </a:r>
          </a:p>
          <a:p>
            <a:pPr marL="266700" indent="-266700">
              <a:lnSpc>
                <a:spcPts val="2000"/>
              </a:lnSpc>
              <a:buFont typeface="Wingdings" pitchFamily="2" charset="2"/>
              <a:buChar char="Ø"/>
            </a:pPr>
            <a:r>
              <a:rPr lang="pl-PL" dirty="0" smtClean="0"/>
              <a:t>pokazuje </a:t>
            </a:r>
            <a:r>
              <a:rPr lang="pl-PL" dirty="0" smtClean="0">
                <a:solidFill>
                  <a:srgbClr val="0000FF"/>
                </a:solidFill>
              </a:rPr>
              <a:t>korzyści</a:t>
            </a:r>
            <a:r>
              <a:rPr lang="pl-PL" dirty="0" smtClean="0"/>
              <a:t> płynące z nauki języków obcych. </a:t>
            </a:r>
          </a:p>
          <a:p>
            <a:pPr marL="266700" indent="-266700">
              <a:lnSpc>
                <a:spcPts val="2000"/>
              </a:lnSpc>
              <a:buFont typeface="Wingdings" pitchFamily="2" charset="2"/>
              <a:buChar char="Ø"/>
            </a:pPr>
            <a:r>
              <a:rPr lang="pl-PL" dirty="0" smtClean="0"/>
              <a:t>wskazuje </a:t>
            </a:r>
            <a:r>
              <a:rPr lang="pl-PL" dirty="0" smtClean="0">
                <a:solidFill>
                  <a:srgbClr val="0000FF"/>
                </a:solidFill>
              </a:rPr>
              <a:t>jak się uczyć</a:t>
            </a:r>
            <a:r>
              <a:rPr lang="pl-PL" dirty="0" smtClean="0"/>
              <a:t>, by nauka była skuteczna </a:t>
            </a:r>
            <a:br>
              <a:rPr lang="pl-PL" dirty="0" smtClean="0"/>
            </a:br>
            <a:r>
              <a:rPr lang="pl-PL" dirty="0" smtClean="0"/>
              <a:t>i satysfakcjonująca </a:t>
            </a:r>
          </a:p>
          <a:p>
            <a:pPr marL="266700" indent="-266700">
              <a:lnSpc>
                <a:spcPts val="2000"/>
              </a:lnSpc>
              <a:buFont typeface="Wingdings" pitchFamily="2" charset="2"/>
              <a:buChar char="Ø"/>
            </a:pPr>
            <a:r>
              <a:rPr lang="pl-PL" dirty="0" smtClean="0"/>
              <a:t>oraz jakie </a:t>
            </a:r>
            <a:r>
              <a:rPr lang="pl-PL" dirty="0" smtClean="0">
                <a:solidFill>
                  <a:srgbClr val="0000FF"/>
                </a:solidFill>
              </a:rPr>
              <a:t>certyfikaty</a:t>
            </a:r>
            <a:r>
              <a:rPr lang="pl-PL" dirty="0" smtClean="0"/>
              <a:t> można uzyskać. 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3757" y="84827"/>
            <a:ext cx="609029" cy="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8869" y="3439060"/>
            <a:ext cx="2948475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2"/>
          <p:cNvSpPr/>
          <p:nvPr/>
        </p:nvSpPr>
        <p:spPr>
          <a:xfrm>
            <a:off x="3751052" y="3452359"/>
            <a:ext cx="480060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pl-PL" dirty="0" smtClean="0"/>
              <a:t>W programie znajdują się również informacje dotyczące możliwości pokonania przeszkód </a:t>
            </a:r>
            <a:br>
              <a:rPr lang="pl-PL" dirty="0" smtClean="0"/>
            </a:br>
            <a:r>
              <a:rPr lang="pl-PL" dirty="0" smtClean="0"/>
              <a:t>w poznawaniu języka obcego, a także </a:t>
            </a:r>
            <a:r>
              <a:rPr lang="pl-PL" dirty="0" smtClean="0">
                <a:solidFill>
                  <a:srgbClr val="0000FF"/>
                </a:solidFill>
              </a:rPr>
              <a:t>wskazówki, jak dobrze wybrać</a:t>
            </a:r>
            <a:r>
              <a:rPr lang="pl-PL" dirty="0" smtClean="0"/>
              <a:t> szkołę językową czy kurs. </a:t>
            </a:r>
          </a:p>
          <a:p>
            <a:pPr>
              <a:lnSpc>
                <a:spcPts val="2000"/>
              </a:lnSpc>
            </a:pPr>
            <a:r>
              <a:rPr lang="pl-PL" dirty="0" smtClean="0"/>
              <a:t>Zawiera on </a:t>
            </a:r>
            <a:r>
              <a:rPr lang="pl-PL" dirty="0" smtClean="0">
                <a:solidFill>
                  <a:srgbClr val="0000FF"/>
                </a:solidFill>
              </a:rPr>
              <a:t>test preferencji </a:t>
            </a:r>
            <a:r>
              <a:rPr lang="pl-PL" dirty="0" smtClean="0"/>
              <a:t>odnośnie stylu uczenia się, jak również </a:t>
            </a:r>
            <a:r>
              <a:rPr lang="pl-PL" dirty="0" smtClean="0">
                <a:solidFill>
                  <a:srgbClr val="0000FF"/>
                </a:solidFill>
              </a:rPr>
              <a:t>językową grę edukacyjną</a:t>
            </a:r>
            <a:r>
              <a:rPr lang="pl-PL" dirty="0" smtClean="0"/>
              <a:t>. </a:t>
            </a:r>
          </a:p>
          <a:p>
            <a:pPr>
              <a:lnSpc>
                <a:spcPts val="2000"/>
              </a:lnSpc>
            </a:pPr>
            <a:r>
              <a:rPr lang="pl-PL" dirty="0" smtClean="0"/>
              <a:t>Program bogaty jest w zdjęcia, animacje </a:t>
            </a:r>
            <a:br>
              <a:rPr lang="pl-PL" dirty="0" smtClean="0"/>
            </a:br>
            <a:r>
              <a:rPr lang="pl-PL" dirty="0" smtClean="0"/>
              <a:t>i ciekawostki, które uatrakcyjniają jego treść.</a:t>
            </a:r>
            <a:endParaRPr lang="pl-PL" dirty="0"/>
          </a:p>
        </p:txBody>
      </p:sp>
      <p:pic>
        <p:nvPicPr>
          <p:cNvPr id="14" name="Picture 2" descr="C:\BACKUP\!_dane\Narzedzia\A_animki_animacje\hand_on_mouse_PA_300_wht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5690556"/>
            <a:ext cx="1676400" cy="108966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32886"/>
            <a:ext cx="4800600" cy="64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pl-PL" sz="2800" b="1" dirty="0" smtClean="0">
                <a:latin typeface="+mj-lt"/>
              </a:rPr>
              <a:t>Pakiet „Kariera na Maksa”</a:t>
            </a:r>
            <a:endParaRPr lang="en-US" sz="2800" b="1" dirty="0"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284" y="77998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ree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13219"/>
            <a:ext cx="990600" cy="101890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85800" y="25878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6. Multimedialny przewodnik </a:t>
            </a:r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914400" y="457200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00FF"/>
                </a:solidFill>
              </a:rPr>
              <a:t>„Wolna wola, czyli wszystko o wolontariacie”</a:t>
            </a:r>
            <a:endParaRPr lang="pl-PL" sz="2000" b="1" dirty="0">
              <a:solidFill>
                <a:srgbClr val="0000FF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3757" y="84827"/>
            <a:ext cx="609029" cy="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1" y="914400"/>
            <a:ext cx="2133600" cy="162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8642" y="914402"/>
            <a:ext cx="2182558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C:\BACKUP\!_dane\Narzedzia\A_animki_animacje\hand_on_mouse_PA_300_wht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1371600"/>
            <a:ext cx="1676400" cy="108966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12" name="Prostokąt 11"/>
          <p:cNvSpPr/>
          <p:nvPr/>
        </p:nvSpPr>
        <p:spPr>
          <a:xfrm>
            <a:off x="838200" y="2637609"/>
            <a:ext cx="762000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pl-PL" sz="1700" dirty="0" smtClean="0"/>
              <a:t>Wolontariat pozwala uzyskać ciekawe doświadczenia zawodowe, można traktować go więc jako pewnego rodzaju </a:t>
            </a:r>
            <a:r>
              <a:rPr lang="pl-PL" sz="1700" dirty="0" smtClean="0">
                <a:solidFill>
                  <a:srgbClr val="0000FF"/>
                </a:solidFill>
              </a:rPr>
              <a:t>staż zawodowy</a:t>
            </a:r>
            <a:r>
              <a:rPr lang="pl-PL" sz="1700" dirty="0" smtClean="0"/>
              <a:t>, a efektem tego jest </a:t>
            </a:r>
            <a:r>
              <a:rPr lang="pl-PL" sz="1700" dirty="0" smtClean="0">
                <a:solidFill>
                  <a:srgbClr val="0000FF"/>
                </a:solidFill>
              </a:rPr>
              <a:t>lepsza pozycja wolontariusza na rynku pracy.</a:t>
            </a:r>
          </a:p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pl-PL" sz="1700" dirty="0" smtClean="0">
                <a:solidFill>
                  <a:srgbClr val="0000FF"/>
                </a:solidFill>
              </a:rPr>
              <a:t>Pracodawcy doceniają </a:t>
            </a:r>
            <a:r>
              <a:rPr lang="pl-PL" sz="1700" dirty="0" smtClean="0"/>
              <a:t>doświadczenia i cechy nabywane w ramach wolontariatu. Cenią u wolontariuszy gotowość podejmowania nowych wyzwań, kreatywność, obowiązkowość, odpowiedzialność. W wolontariuszach upatrują lepszych, bardziej świadomych i zdecydowanych kandydatów do pracy</a:t>
            </a:r>
          </a:p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pl-PL" sz="1700" dirty="0" smtClean="0"/>
              <a:t>Multimedialny przewodnik po wolontariacie to wyczerpujący zestaw informacji, jakie każdy powinien wiedzieć o wolontariacie. Użytkownik programu dowie się, </a:t>
            </a:r>
            <a:r>
              <a:rPr lang="pl-PL" sz="1700" dirty="0" smtClean="0">
                <a:solidFill>
                  <a:srgbClr val="0000FF"/>
                </a:solidFill>
              </a:rPr>
              <a:t>jak wiele korzyści </a:t>
            </a:r>
            <a:r>
              <a:rPr lang="pl-PL" sz="1700" dirty="0" smtClean="0"/>
              <a:t>przynosi wolontariat zarówno instytucjom i ludziom, na rzecz których się działa, ale również i samemu wolontariuszowi.</a:t>
            </a:r>
          </a:p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pl-PL" sz="1700" dirty="0" smtClean="0"/>
              <a:t>Przewodnik dopełnia Quiz wiedzy o wolontariacie.</a:t>
            </a:r>
            <a:endParaRPr lang="pl-PL" sz="17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32886"/>
            <a:ext cx="4800600" cy="64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pl-PL" sz="2800" b="1" dirty="0" smtClean="0">
                <a:latin typeface="+mj-lt"/>
              </a:rPr>
              <a:t>Pakiet „Kariera na Maksa”</a:t>
            </a:r>
            <a:endParaRPr lang="en-US" sz="2800" b="1" dirty="0"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284" y="77998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ree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13219"/>
            <a:ext cx="990600" cy="101890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85800" y="25878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7. Test preferencji i predyspozycji zawodowych 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675789"/>
            <a:ext cx="4191000" cy="244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838200" y="3399472"/>
            <a:ext cx="74676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 smtClean="0"/>
              <a:t>Test ten jest jednym z narzędzi wspierających diagnozę obszarów dotyczących możliwości, zainteresowań, predyspozycji, kompetencji, potencjału. </a:t>
            </a:r>
            <a:br>
              <a:rPr lang="pl-PL" dirty="0" smtClean="0"/>
            </a:br>
            <a:r>
              <a:rPr lang="pl-PL" dirty="0" smtClean="0"/>
              <a:t>Nowa wiedza o sobie zdobyta dzięki pracy z testem, ma pomóc podjąć decyzję </a:t>
            </a:r>
            <a:br>
              <a:rPr lang="pl-PL" dirty="0" smtClean="0"/>
            </a:br>
            <a:r>
              <a:rPr lang="pl-PL" dirty="0" smtClean="0"/>
              <a:t>o wyborze zawodu lub zweryfikować plany zawodowe.</a:t>
            </a:r>
          </a:p>
          <a:p>
            <a:pPr>
              <a:spcAft>
                <a:spcPts val="600"/>
              </a:spcAft>
            </a:pPr>
            <a:r>
              <a:rPr lang="pl-PL" dirty="0" smtClean="0"/>
              <a:t>Testy stworzone przez psychologów mogą być wykorzystane samodzielnie, jako element planowania własnej kariery lub też stanowić narzędzie pracy dla doradców zawodowych, nauczycieli, pedagogów, pracowników poradni psychologiczno-pedagogicznych.</a:t>
            </a:r>
            <a:endParaRPr lang="pl-PL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3757" y="84827"/>
            <a:ext cx="609029" cy="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C:\BACKUP\!_dane\Narzedzia\A_animki_animacje\arrow_boxes_300_wht.gif"/>
          <p:cNvPicPr>
            <a:picLocks noChangeAspect="1" noChangeArrowheads="1" noCrop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819400" y="5749504"/>
            <a:ext cx="1066800" cy="1088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32886"/>
            <a:ext cx="4800600" cy="64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pl-PL" sz="2800" b="1" dirty="0" smtClean="0">
                <a:latin typeface="+mj-lt"/>
              </a:rPr>
              <a:t>Pakiet „Kariera na Maksa”</a:t>
            </a:r>
            <a:endParaRPr lang="en-US" sz="2800" b="1" dirty="0"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284" y="77998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ree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13219"/>
            <a:ext cx="990600" cy="101890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85800" y="25878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8. Dostęp do Portalu Wsparcia  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4097" name="Picture 1" descr="C:\BACKUP\!_dane\Narzedzia\A_animki_animacje\dna_helix_500_wh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609600"/>
            <a:ext cx="2590800" cy="2051914"/>
          </a:xfrm>
          <a:prstGeom prst="rect">
            <a:avLst/>
          </a:prstGeom>
          <a:noFill/>
        </p:spPr>
      </p:pic>
      <p:sp>
        <p:nvSpPr>
          <p:cNvPr id="12" name="Prostokąt 11"/>
          <p:cNvSpPr/>
          <p:nvPr/>
        </p:nvSpPr>
        <p:spPr>
          <a:xfrm>
            <a:off x="1066800" y="2590800"/>
            <a:ext cx="731520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b="1" dirty="0" smtClean="0">
                <a:solidFill>
                  <a:srgbClr val="0000FF"/>
                </a:solidFill>
              </a:rPr>
              <a:t>Portal Wsparcia </a:t>
            </a:r>
            <a:r>
              <a:rPr lang="pl-PL" dirty="0" smtClean="0"/>
              <a:t>to na bieżąco aktualizowana </a:t>
            </a:r>
            <a:r>
              <a:rPr lang="pl-PL" b="1" dirty="0" smtClean="0">
                <a:solidFill>
                  <a:srgbClr val="0000FF"/>
                </a:solidFill>
              </a:rPr>
              <a:t>baza wiedzy </a:t>
            </a:r>
            <a:r>
              <a:rPr lang="pl-PL" dirty="0" smtClean="0"/>
              <a:t>- wsparcie metodyczne i praktyczne dla dyrektora, dla nauczycieli prowadzących zajęcia z doradztwa edukacyjno-zawodowego, szkolnych doradców zawodowych </a:t>
            </a:r>
            <a:br>
              <a:rPr lang="pl-PL" dirty="0" smtClean="0"/>
            </a:br>
            <a:r>
              <a:rPr lang="pl-PL" dirty="0" smtClean="0"/>
              <a:t>i dla samych uczniów. Zawierać będzie m.in.: elementy prawa, gotowe do wykorzystania dokumenty, formularze, arkusze oceny, harmonogramy, wytyczne, procedury itp. – wszystko to, co potrzebne jest do prowadzenia doradztwa edukacyjno-zawodowego w szkole od strony formalnej, </a:t>
            </a:r>
            <a:br>
              <a:rPr lang="pl-PL" dirty="0" smtClean="0"/>
            </a:br>
            <a:r>
              <a:rPr lang="pl-PL" dirty="0" smtClean="0"/>
              <a:t>jak i praktycznej.</a:t>
            </a:r>
          </a:p>
          <a:p>
            <a:pPr>
              <a:spcAft>
                <a:spcPts val="600"/>
              </a:spcAft>
            </a:pPr>
            <a:r>
              <a:rPr lang="pl-PL" dirty="0" smtClean="0"/>
              <a:t>Zawierać będzie także wciąż wzbogacane zasoby materiałów informacji edukacyjno-zawodowej do bezpośredniego wykorzystania podczas lekcji </a:t>
            </a:r>
            <a:br>
              <a:rPr lang="pl-PL" dirty="0" smtClean="0"/>
            </a:br>
            <a:r>
              <a:rPr lang="pl-PL" dirty="0" smtClean="0"/>
              <a:t>i warsztatów z uczniami.</a:t>
            </a:r>
            <a:endParaRPr lang="pl-PL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3757" y="84827"/>
            <a:ext cx="609029" cy="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32886"/>
            <a:ext cx="4800600" cy="64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pl-PL" sz="2800" b="1" dirty="0" smtClean="0">
                <a:latin typeface="+mj-lt"/>
              </a:rPr>
              <a:t>Pakiet „Kariera na Maksa”</a:t>
            </a:r>
            <a:endParaRPr lang="en-US" sz="2800" b="1" dirty="0"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284" y="77998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ree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13219"/>
            <a:ext cx="990600" cy="101890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85800" y="25878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9. Vouchery na dwa wybrane szkolenia </a:t>
            </a:r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066800" y="2648314"/>
            <a:ext cx="73152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pl-PL" dirty="0" smtClean="0">
                <a:solidFill>
                  <a:srgbClr val="0000FF"/>
                </a:solidFill>
              </a:rPr>
              <a:t>Szkolenia </a:t>
            </a:r>
            <a:r>
              <a:rPr lang="pl-PL" dirty="0" smtClean="0"/>
              <a:t>dla osoby odpowiadającej w szkole za zajęcia z doradztwa edukacyjno-zawodowego (doradca zawodowy lub wyznaczony nauczyciel). Możliwy będzie </a:t>
            </a:r>
            <a:r>
              <a:rPr lang="pl-PL" dirty="0" smtClean="0">
                <a:solidFill>
                  <a:srgbClr val="0000FF"/>
                </a:solidFill>
              </a:rPr>
              <a:t>dowolny wybór z listy szkoleń </a:t>
            </a:r>
            <a:r>
              <a:rPr lang="pl-PL" dirty="0" smtClean="0"/>
              <a:t>publikowanych na Portalu Wsparcia – do wykorzystania w ciągu roku. Tematy m.in.:</a:t>
            </a:r>
          </a:p>
          <a:p>
            <a:pPr marL="361950" indent="-276225">
              <a:spcAft>
                <a:spcPts val="300"/>
              </a:spcAft>
            </a:pPr>
            <a:r>
              <a:rPr lang="pl-PL" dirty="0" smtClean="0"/>
              <a:t>•	Wprowadzenie do metod doradztwa edukacyjno-zawodowego </a:t>
            </a:r>
          </a:p>
          <a:p>
            <a:pPr marL="361950" indent="-276225">
              <a:spcAft>
                <a:spcPts val="300"/>
              </a:spcAft>
            </a:pPr>
            <a:r>
              <a:rPr lang="pl-PL" dirty="0" smtClean="0"/>
              <a:t>•	Wprowadzenie do nowoczesnych narzędzi w poradnictwie kariery </a:t>
            </a:r>
          </a:p>
          <a:p>
            <a:pPr marL="361950" indent="-276225">
              <a:spcAft>
                <a:spcPts val="300"/>
              </a:spcAft>
            </a:pPr>
            <a:r>
              <a:rPr lang="pl-PL" dirty="0" smtClean="0"/>
              <a:t>•	Nowoczesne narzędzia w poradnictwie kariery – warsztaty praktycznego ich wykorzystania w warunkach szkolnych </a:t>
            </a:r>
          </a:p>
          <a:p>
            <a:pPr marL="361950" indent="-276225">
              <a:spcAft>
                <a:spcPts val="300"/>
              </a:spcAft>
            </a:pPr>
            <a:r>
              <a:rPr lang="pl-PL" dirty="0" smtClean="0"/>
              <a:t>•	Budowanie szkolnych zasobów informacji edukacyjno-zawodowej</a:t>
            </a:r>
          </a:p>
          <a:p>
            <a:pPr marL="361950" indent="-276225">
              <a:spcAft>
                <a:spcPts val="300"/>
              </a:spcAft>
            </a:pPr>
            <a:r>
              <a:rPr lang="pl-PL" dirty="0" smtClean="0"/>
              <a:t>•	Tworzenie wewnątrzszkolnego systemu doradztwa zawodowego – warsztat </a:t>
            </a:r>
          </a:p>
          <a:p>
            <a:pPr>
              <a:spcAft>
                <a:spcPts val="600"/>
              </a:spcAft>
            </a:pPr>
            <a:endParaRPr lang="pl-PL" dirty="0"/>
          </a:p>
        </p:txBody>
      </p:sp>
      <p:pic>
        <p:nvPicPr>
          <p:cNvPr id="3074" name="Picture 2" descr="C:\BACKUP\!_dane\Narzedzia\A_animki_animacje\book_stack_pc_400_wh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838200"/>
            <a:ext cx="1714987" cy="1676400"/>
          </a:xfrm>
          <a:prstGeom prst="rect">
            <a:avLst/>
          </a:prstGeom>
          <a:noFill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3757" y="84827"/>
            <a:ext cx="609029" cy="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32886"/>
            <a:ext cx="4800600" cy="64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pl-PL" sz="2800" b="1" dirty="0" smtClean="0">
                <a:latin typeface="+mj-lt"/>
              </a:rPr>
              <a:t>Pakiet „Kariera na Maksa”</a:t>
            </a:r>
            <a:endParaRPr lang="en-US" sz="2800" b="1" dirty="0"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284" y="77998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ree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13219"/>
            <a:ext cx="990600" cy="101890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85800" y="25878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10. Konsultacje on-line i telefoniczne  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2049" name="Picture 1" descr="C:\BACKUP\!_dane\Narzedzia\A_animki_animacje\device_cloud_sync_300_wh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6832" y="685800"/>
            <a:ext cx="1877568" cy="2133600"/>
          </a:xfrm>
          <a:prstGeom prst="rect">
            <a:avLst/>
          </a:prstGeo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3757" y="84827"/>
            <a:ext cx="609029" cy="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1006418" y="2710029"/>
            <a:ext cx="731520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pl-PL" dirty="0" smtClean="0"/>
              <a:t>Dostępne pod numerem infolinii lub z wykorzystaniem bezpłatnych komunikatorów oraz platformy </a:t>
            </a:r>
            <a:r>
              <a:rPr lang="pl-PL" dirty="0" err="1" smtClean="0"/>
              <a:t>webinaryjnej</a:t>
            </a:r>
            <a:r>
              <a:rPr lang="pl-PL" dirty="0" smtClean="0"/>
              <a:t> pełne wsparcie metodyczne </a:t>
            </a:r>
            <a:br>
              <a:rPr lang="pl-PL" dirty="0" smtClean="0"/>
            </a:br>
            <a:r>
              <a:rPr lang="pl-PL" dirty="0" smtClean="0"/>
              <a:t>i merytoryczne dla dyrektora, doradcy lub nauczycieli prowadzących zajęcia </a:t>
            </a:r>
            <a:br>
              <a:rPr lang="pl-PL" dirty="0" smtClean="0"/>
            </a:br>
            <a:r>
              <a:rPr lang="pl-PL" dirty="0" smtClean="0"/>
              <a:t>z doradztwa edukacyjno-zawodowego.  Między innymi:</a:t>
            </a:r>
          </a:p>
          <a:p>
            <a:pPr marL="361950" indent="-276225">
              <a:spcAft>
                <a:spcPts val="300"/>
              </a:spcAft>
              <a:buFont typeface="Wingdings" pitchFamily="2" charset="2"/>
              <a:buChar char="Ø"/>
            </a:pPr>
            <a:r>
              <a:rPr lang="pl-PL" dirty="0" smtClean="0"/>
              <a:t>opieka nad wdrożeniem i realizacją pakietu oraz innych metod i narzędzi,</a:t>
            </a:r>
          </a:p>
          <a:p>
            <a:pPr marL="361950" indent="-276225">
              <a:spcAft>
                <a:spcPts val="300"/>
              </a:spcAft>
              <a:buFont typeface="Wingdings" pitchFamily="2" charset="2"/>
              <a:buChar char="Ø"/>
            </a:pPr>
            <a:r>
              <a:rPr lang="pl-PL" dirty="0" smtClean="0"/>
              <a:t>udzielanie bezpośrednich odpowiedzi nt. doradztwa,</a:t>
            </a:r>
          </a:p>
          <a:p>
            <a:pPr marL="361950" indent="-276225">
              <a:spcAft>
                <a:spcPts val="300"/>
              </a:spcAft>
              <a:buFont typeface="Wingdings" pitchFamily="2" charset="2"/>
              <a:buChar char="Ø"/>
            </a:pPr>
            <a:r>
              <a:rPr lang="pl-PL" dirty="0" smtClean="0"/>
              <a:t>najnowsze informacje o nowościach z dziedziny doradztwa edukacyjno-zawodowego, </a:t>
            </a:r>
          </a:p>
          <a:p>
            <a:pPr marL="361950" indent="-276225">
              <a:spcAft>
                <a:spcPts val="300"/>
              </a:spcAft>
              <a:buFont typeface="Wingdings" pitchFamily="2" charset="2"/>
              <a:buChar char="Ø"/>
            </a:pPr>
            <a:r>
              <a:rPr lang="pl-PL" dirty="0" smtClean="0"/>
              <a:t>informacja co i jak dodatkowo można wdrażać w szkołach</a:t>
            </a:r>
          </a:p>
          <a:p>
            <a:pPr marL="361950" indent="-276225">
              <a:spcAft>
                <a:spcPts val="300"/>
              </a:spcAft>
              <a:buFont typeface="Wingdings" pitchFamily="2" charset="2"/>
              <a:buChar char="Ø"/>
            </a:pPr>
            <a:r>
              <a:rPr lang="pl-PL" dirty="0" smtClean="0"/>
              <a:t>bieżące informacje o zmianach prawa oświatowego . </a:t>
            </a:r>
          </a:p>
          <a:p>
            <a:pPr>
              <a:spcAft>
                <a:spcPts val="300"/>
              </a:spcAft>
            </a:pPr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68475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799" y="84827"/>
            <a:ext cx="736987" cy="34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54" y="103876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BACKUP\!_dane\Narzedzia\A_animki_animacje\red_puzzle_500_clr.gif"/>
          <p:cNvPicPr>
            <a:picLocks noChangeAspect="1" noChangeArrowheads="1" noCrop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676525"/>
            <a:ext cx="4762500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762000" y="6073775"/>
            <a:ext cx="7772400" cy="631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ECORYS </a:t>
            </a:r>
            <a:r>
              <a:rPr kumimoji="0" lang="pl-P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Polska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Konferencja – Warszawa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 października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2011 </a:t>
            </a:r>
            <a:r>
              <a:rPr kumimoji="0" lang="pl-PL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61" y="152400"/>
            <a:ext cx="164213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133600" y="1882775"/>
            <a:ext cx="6934200" cy="631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Dziękuję za uwagę!</a:t>
            </a:r>
            <a:endParaRPr kumimoji="0" lang="pl-PL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5334000" y="2438400"/>
            <a:ext cx="3352800" cy="243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Wojciech Kreft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ECORYS </a:t>
            </a:r>
            <a:r>
              <a:rPr lang="pl-PL" sz="24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Polska</a:t>
            </a:r>
            <a:endParaRPr lang="pl-PL" sz="2400" b="1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wojtek@ecorys.pl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1600200" y="51757"/>
            <a:ext cx="7010400" cy="990600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Doradztwo edukacyjno-zawodowe w szkołach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Reaktywacja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600200" y="-1371600"/>
            <a:ext cx="12117250" cy="8425860"/>
          </a:xfrm>
          <a:prstGeom prst="rect">
            <a:avLst/>
          </a:prstGeom>
          <a:blipFill dpi="0" rotWithShape="1">
            <a:blip r:embed="rId2" cstate="print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brown_dirt"/>
          <p:cNvSpPr/>
          <p:nvPr/>
        </p:nvSpPr>
        <p:spPr>
          <a:xfrm>
            <a:off x="0" y="3784922"/>
            <a:ext cx="9144000" cy="307307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55000">
                <a:schemeClr val="bg2">
                  <a:lumMod val="9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pic>
        <p:nvPicPr>
          <p:cNvPr id="9" name="Rt_root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46" y="4731585"/>
            <a:ext cx="1763526" cy="642693"/>
          </a:xfrm>
          <a:prstGeom prst="rect">
            <a:avLst/>
          </a:prstGeom>
        </p:spPr>
      </p:pic>
      <p:pic>
        <p:nvPicPr>
          <p:cNvPr id="13" name="Rt_root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17" y="4592465"/>
            <a:ext cx="1970001" cy="1928382"/>
          </a:xfrm>
          <a:prstGeom prst="rect">
            <a:avLst/>
          </a:prstGeom>
        </p:spPr>
      </p:pic>
      <p:pic>
        <p:nvPicPr>
          <p:cNvPr id="14" name="Lt_root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48" y="3884271"/>
            <a:ext cx="1949152" cy="2882199"/>
          </a:xfrm>
          <a:prstGeom prst="rect">
            <a:avLst/>
          </a:prstGeom>
        </p:spPr>
      </p:pic>
      <p:pic>
        <p:nvPicPr>
          <p:cNvPr id="11" name="Rt_root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61" y="3871653"/>
            <a:ext cx="2370409" cy="2054943"/>
          </a:xfrm>
          <a:prstGeom prst="rect">
            <a:avLst/>
          </a:prstGeom>
        </p:spPr>
      </p:pic>
      <p:pic>
        <p:nvPicPr>
          <p:cNvPr id="15" name="Rt_root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37" y="3871653"/>
            <a:ext cx="2030510" cy="3062547"/>
          </a:xfrm>
          <a:prstGeom prst="rect">
            <a:avLst/>
          </a:prstGeom>
        </p:spPr>
      </p:pic>
      <p:pic>
        <p:nvPicPr>
          <p:cNvPr id="5" name="Rt_root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65482"/>
            <a:ext cx="1695911" cy="764176"/>
          </a:xfrm>
          <a:prstGeom prst="rect">
            <a:avLst/>
          </a:prstGeom>
        </p:spPr>
      </p:pic>
      <p:pic>
        <p:nvPicPr>
          <p:cNvPr id="12" name="Lt_root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49" y="4495800"/>
            <a:ext cx="1898087" cy="1748525"/>
          </a:xfrm>
          <a:prstGeom prst="rect">
            <a:avLst/>
          </a:prstGeom>
        </p:spPr>
      </p:pic>
      <p:pic>
        <p:nvPicPr>
          <p:cNvPr id="8" name="Lt_root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43" y="4629659"/>
            <a:ext cx="1733657" cy="780542"/>
          </a:xfrm>
          <a:prstGeom prst="rect">
            <a:avLst/>
          </a:prstGeom>
        </p:spPr>
      </p:pic>
      <p:pic>
        <p:nvPicPr>
          <p:cNvPr id="4" name="Lt_root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45" y="3850298"/>
            <a:ext cx="1748855" cy="721702"/>
          </a:xfrm>
          <a:prstGeom prst="rect">
            <a:avLst/>
          </a:prstGeom>
        </p:spPr>
      </p:pic>
      <p:pic>
        <p:nvPicPr>
          <p:cNvPr id="6" name="Lt_root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="" xmlns:a14="http://schemas.microsoft.com/office/drawing/2010/main">
                  <a14:imgLayer r:embed="rId22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61" y="3884271"/>
            <a:ext cx="1859825" cy="992087"/>
          </a:xfrm>
          <a:prstGeom prst="rect">
            <a:avLst/>
          </a:prstGeom>
        </p:spPr>
      </p:pic>
      <p:pic>
        <p:nvPicPr>
          <p:cNvPr id="7" name="Rt_root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="" xmlns:a14="http://schemas.microsoft.com/office/drawing/2010/main">
                  <a14:imgLayer r:embed="rId24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68" y="3884707"/>
            <a:ext cx="1865232" cy="1100216"/>
          </a:xfrm>
          <a:prstGeom prst="rect">
            <a:avLst/>
          </a:prstGeom>
        </p:spPr>
      </p:pic>
      <p:pic>
        <p:nvPicPr>
          <p:cNvPr id="10" name="Lt_root4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="" xmlns:a14="http://schemas.microsoft.com/office/drawing/2010/main">
                  <a14:imgLayer r:embed="rId26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39" y="3870763"/>
            <a:ext cx="2114692" cy="1771542"/>
          </a:xfrm>
          <a:prstGeom prst="rect">
            <a:avLst/>
          </a:prstGeom>
        </p:spPr>
      </p:pic>
      <p:sp>
        <p:nvSpPr>
          <p:cNvPr id="17" name="Brown Gradient"/>
          <p:cNvSpPr/>
          <p:nvPr/>
        </p:nvSpPr>
        <p:spPr>
          <a:xfrm>
            <a:off x="0" y="3784922"/>
            <a:ext cx="9144000" cy="787078"/>
          </a:xfrm>
          <a:prstGeom prst="rect">
            <a:avLst/>
          </a:prstGeom>
          <a:gradFill>
            <a:gsLst>
              <a:gs pos="31000">
                <a:srgbClr val="1E1C11">
                  <a:alpha val="0"/>
                </a:srgbClr>
              </a:gs>
              <a:gs pos="0">
                <a:schemeClr val="bg2">
                  <a:lumMod val="10000"/>
                  <a:alpha val="0"/>
                </a:schemeClr>
              </a:gs>
              <a:gs pos="63000">
                <a:schemeClr val="bg2">
                  <a:lumMod val="10000"/>
                  <a:alpha val="29000"/>
                </a:schemeClr>
              </a:gs>
              <a:gs pos="100000">
                <a:schemeClr val="bg2">
                  <a:lumMod val="1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Sprout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24" y="3303982"/>
            <a:ext cx="737448" cy="655508"/>
          </a:xfrm>
          <a:prstGeom prst="rect">
            <a:avLst/>
          </a:prstGeom>
        </p:spPr>
      </p:pic>
      <p:pic>
        <p:nvPicPr>
          <p:cNvPr id="50" name="tree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44251"/>
            <a:ext cx="2780868" cy="2860322"/>
          </a:xfrm>
          <a:prstGeom prst="rect">
            <a:avLst/>
          </a:prstGeom>
        </p:spPr>
      </p:pic>
      <p:pic>
        <p:nvPicPr>
          <p:cNvPr id="51" name="tree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23" y="1123666"/>
            <a:ext cx="2889659" cy="2972221"/>
          </a:xfrm>
          <a:prstGeom prst="rect">
            <a:avLst/>
          </a:prstGeom>
        </p:spPr>
      </p:pic>
      <p:pic>
        <p:nvPicPr>
          <p:cNvPr id="52" name="tree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81" y="1280847"/>
            <a:ext cx="2721777" cy="2799542"/>
          </a:xfrm>
          <a:prstGeom prst="rect">
            <a:avLst/>
          </a:prstGeom>
        </p:spPr>
      </p:pic>
      <p:pic>
        <p:nvPicPr>
          <p:cNvPr id="53" name="tree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5" y="1102767"/>
            <a:ext cx="2912835" cy="2996059"/>
          </a:xfrm>
          <a:prstGeom prst="rect">
            <a:avLst/>
          </a:prstGeom>
        </p:spPr>
      </p:pic>
      <p:pic>
        <p:nvPicPr>
          <p:cNvPr id="54" name="tree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05" y="1123474"/>
            <a:ext cx="2901367" cy="2984263"/>
          </a:xfrm>
          <a:prstGeom prst="rect">
            <a:avLst/>
          </a:prstGeom>
        </p:spPr>
      </p:pic>
      <p:pic>
        <p:nvPicPr>
          <p:cNvPr id="55" name="tree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35" y="759859"/>
            <a:ext cx="3296355" cy="3390537"/>
          </a:xfrm>
          <a:prstGeom prst="rect">
            <a:avLst/>
          </a:prstGeom>
        </p:spPr>
      </p:pic>
      <p:pic>
        <p:nvPicPr>
          <p:cNvPr id="56" name="tree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16" y="658776"/>
            <a:ext cx="3401887" cy="3499084"/>
          </a:xfrm>
          <a:prstGeom prst="rect">
            <a:avLst/>
          </a:prstGeom>
        </p:spPr>
      </p:pic>
      <p:pic>
        <p:nvPicPr>
          <p:cNvPr id="57" name="tree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68" y="663237"/>
            <a:ext cx="3401887" cy="3499084"/>
          </a:xfrm>
          <a:prstGeom prst="rect">
            <a:avLst/>
          </a:prstGeom>
        </p:spPr>
      </p:pic>
      <p:pic>
        <p:nvPicPr>
          <p:cNvPr id="58" name="tree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96" y="509580"/>
            <a:ext cx="3558512" cy="3660184"/>
          </a:xfrm>
          <a:prstGeom prst="rect">
            <a:avLst/>
          </a:prstGeom>
        </p:spPr>
      </p:pic>
      <p:pic>
        <p:nvPicPr>
          <p:cNvPr id="59" name="tree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57" y="591000"/>
            <a:ext cx="3481321" cy="3580787"/>
          </a:xfrm>
          <a:prstGeom prst="rect">
            <a:avLst/>
          </a:prstGeom>
        </p:spPr>
      </p:pic>
      <p:pic>
        <p:nvPicPr>
          <p:cNvPr id="60" name="tree1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09" y="438643"/>
            <a:ext cx="3638702" cy="3742665"/>
          </a:xfrm>
          <a:prstGeom prst="rect">
            <a:avLst/>
          </a:prstGeom>
        </p:spPr>
      </p:pic>
      <p:pic>
        <p:nvPicPr>
          <p:cNvPr id="61" name="tree12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31" y="241981"/>
            <a:ext cx="3839612" cy="3949316"/>
          </a:xfrm>
          <a:prstGeom prst="rect">
            <a:avLst/>
          </a:prstGeom>
        </p:spPr>
      </p:pic>
      <p:sp>
        <p:nvSpPr>
          <p:cNvPr id="19" name="Lt1_TextBox 18"/>
          <p:cNvSpPr txBox="1"/>
          <p:nvPr/>
        </p:nvSpPr>
        <p:spPr>
          <a:xfrm>
            <a:off x="1397478" y="4012722"/>
            <a:ext cx="2641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Potrzebny jest doradca …</a:t>
            </a:r>
            <a:endParaRPr lang="en-US" sz="1600" dirty="0"/>
          </a:p>
        </p:txBody>
      </p:sp>
      <p:sp>
        <p:nvSpPr>
          <p:cNvPr id="20" name="Lt2_TextBox 19"/>
          <p:cNvSpPr txBox="1"/>
          <p:nvPr/>
        </p:nvSpPr>
        <p:spPr>
          <a:xfrm>
            <a:off x="685801" y="4432722"/>
            <a:ext cx="3089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smtClean="0"/>
              <a:t>Innowacyjne technologie</a:t>
            </a:r>
            <a:endParaRPr lang="en-US" sz="1600" dirty="0"/>
          </a:p>
        </p:txBody>
      </p:sp>
      <p:sp>
        <p:nvSpPr>
          <p:cNvPr id="21" name="Lt3_TextBox 20"/>
          <p:cNvSpPr txBox="1"/>
          <p:nvPr/>
        </p:nvSpPr>
        <p:spPr>
          <a:xfrm>
            <a:off x="609600" y="4806836"/>
            <a:ext cx="273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smtClean="0"/>
              <a:t>Nowe formy i kanały przekazu </a:t>
            </a:r>
            <a:endParaRPr lang="en-US" sz="1600" dirty="0"/>
          </a:p>
        </p:txBody>
      </p:sp>
      <p:sp>
        <p:nvSpPr>
          <p:cNvPr id="22" name="Lt4_TextBox 21"/>
          <p:cNvSpPr txBox="1"/>
          <p:nvPr/>
        </p:nvSpPr>
        <p:spPr>
          <a:xfrm>
            <a:off x="609599" y="5204931"/>
            <a:ext cx="3078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smtClean="0"/>
              <a:t>Fachowa literatura i czasopisma</a:t>
            </a:r>
            <a:endParaRPr lang="en-US" sz="1600" dirty="0"/>
          </a:p>
        </p:txBody>
      </p:sp>
      <p:sp>
        <p:nvSpPr>
          <p:cNvPr id="23" name="Lt5_TextBox 22"/>
          <p:cNvSpPr txBox="1"/>
          <p:nvPr/>
        </p:nvSpPr>
        <p:spPr>
          <a:xfrm>
            <a:off x="1371600" y="5767809"/>
            <a:ext cx="2195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smtClean="0"/>
              <a:t>Stałe szkolenie kadry</a:t>
            </a:r>
            <a:endParaRPr lang="en-US" sz="1600" dirty="0"/>
          </a:p>
        </p:txBody>
      </p:sp>
      <p:sp>
        <p:nvSpPr>
          <p:cNvPr id="24" name="Lt6_TextBox 23"/>
          <p:cNvSpPr txBox="1"/>
          <p:nvPr/>
        </p:nvSpPr>
        <p:spPr>
          <a:xfrm>
            <a:off x="609601" y="6316023"/>
            <a:ext cx="3387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smtClean="0"/>
              <a:t>Centrum metodyczne</a:t>
            </a:r>
            <a:endParaRPr lang="en-US" sz="1600" dirty="0"/>
          </a:p>
        </p:txBody>
      </p:sp>
      <p:sp>
        <p:nvSpPr>
          <p:cNvPr id="25" name="Rt1_TextBox 24"/>
          <p:cNvSpPr txBox="1"/>
          <p:nvPr/>
        </p:nvSpPr>
        <p:spPr>
          <a:xfrm>
            <a:off x="5094844" y="4105269"/>
            <a:ext cx="3515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Nowoczesne narzędzia i metody</a:t>
            </a:r>
            <a:endParaRPr lang="en-US" sz="1600" dirty="0"/>
          </a:p>
        </p:txBody>
      </p:sp>
      <p:sp>
        <p:nvSpPr>
          <p:cNvPr id="26" name="Rt2_TextBox 25"/>
          <p:cNvSpPr txBox="1"/>
          <p:nvPr/>
        </p:nvSpPr>
        <p:spPr>
          <a:xfrm>
            <a:off x="5242805" y="4505374"/>
            <a:ext cx="3215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Uczyć bawiąc, a nie nudzić ucząc…</a:t>
            </a:r>
            <a:endParaRPr lang="en-US" sz="1600" dirty="0"/>
          </a:p>
        </p:txBody>
      </p:sp>
      <p:sp>
        <p:nvSpPr>
          <p:cNvPr id="27" name="Rt3_TextBox 26"/>
          <p:cNvSpPr txBox="1"/>
          <p:nvPr/>
        </p:nvSpPr>
        <p:spPr>
          <a:xfrm>
            <a:off x="5562600" y="4894052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Multimedia, video, interaktywność …</a:t>
            </a:r>
            <a:endParaRPr lang="en-US" sz="1600" dirty="0"/>
          </a:p>
        </p:txBody>
      </p:sp>
      <p:sp>
        <p:nvSpPr>
          <p:cNvPr id="28" name="Rt4_TextBox 27"/>
          <p:cNvSpPr txBox="1"/>
          <p:nvPr/>
        </p:nvSpPr>
        <p:spPr>
          <a:xfrm>
            <a:off x="5576361" y="5452646"/>
            <a:ext cx="303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Stałe wsparcie merytoryczne</a:t>
            </a:r>
            <a:endParaRPr lang="en-US" sz="1600" dirty="0"/>
          </a:p>
        </p:txBody>
      </p:sp>
      <p:sp>
        <p:nvSpPr>
          <p:cNvPr id="29" name="Rt5_TextBox 28"/>
          <p:cNvSpPr txBox="1"/>
          <p:nvPr/>
        </p:nvSpPr>
        <p:spPr>
          <a:xfrm>
            <a:off x="5529063" y="6017343"/>
            <a:ext cx="3462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Stały dostęp do nowości …</a:t>
            </a:r>
            <a:endParaRPr lang="en-US" sz="1600" dirty="0"/>
          </a:p>
        </p:txBody>
      </p:sp>
      <p:sp>
        <p:nvSpPr>
          <p:cNvPr id="30" name="Rt6_TextBox 29"/>
          <p:cNvSpPr txBox="1"/>
          <p:nvPr/>
        </p:nvSpPr>
        <p:spPr>
          <a:xfrm>
            <a:off x="5108587" y="6482060"/>
            <a:ext cx="3502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Kompleksowe wsparcie i pomoc</a:t>
            </a:r>
            <a:endParaRPr lang="en-US" sz="1600" dirty="0"/>
          </a:p>
        </p:txBody>
      </p:sp>
      <p:sp>
        <p:nvSpPr>
          <p:cNvPr id="49" name="Rounded Rectangle 48"/>
          <p:cNvSpPr/>
          <p:nvPr/>
        </p:nvSpPr>
        <p:spPr>
          <a:xfrm>
            <a:off x="1005670" y="94551"/>
            <a:ext cx="7162800" cy="591249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250"/>
            <a:ext cx="7772400" cy="609600"/>
          </a:xfrm>
        </p:spPr>
        <p:txBody>
          <a:bodyPr>
            <a:noAutofit/>
          </a:bodyPr>
          <a:lstStyle/>
          <a:p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Doradztwo edukacyjno-zawodowe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-617284" y="3452693"/>
            <a:ext cx="102854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6200" y="76200"/>
            <a:ext cx="762001" cy="35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389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49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295400" y="1649088"/>
            <a:ext cx="6629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Nawet jeśli myślą Państwo, że TAK… to proponujemy: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52400"/>
            <a:ext cx="14779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60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Czy dla szkoły </a:t>
            </a:r>
            <a:r>
              <a:rPr lang="pl-PL" dirty="0" err="1" smtClean="0"/>
              <a:t>ppp</a:t>
            </a:r>
            <a:r>
              <a:rPr lang="pl-PL" dirty="0" smtClean="0"/>
              <a:t> jest </a:t>
            </a:r>
            <a:r>
              <a:rPr lang="pl-PL" b="1" dirty="0" smtClean="0">
                <a:solidFill>
                  <a:srgbClr val="FF0000"/>
                </a:solidFill>
              </a:rPr>
              <a:t>problemem?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BACKUP\!_dane\Narzedzia\A_animki_animacje\stick_figure_long_shot_pc_800_w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4" y="2415390"/>
            <a:ext cx="2053590" cy="3733800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2133600" y="2438400"/>
            <a:ext cx="67818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0000FF"/>
                </a:solidFill>
              </a:rPr>
              <a:t>Zmieńmy problem w </a:t>
            </a:r>
            <a:r>
              <a:rPr lang="pl-PL" sz="2400" b="1" dirty="0" smtClean="0">
                <a:solidFill>
                  <a:srgbClr val="0000FF"/>
                </a:solidFill>
              </a:rPr>
              <a:t>szansę!</a:t>
            </a:r>
            <a:endParaRPr lang="pl-PL" sz="2400" dirty="0" smtClean="0">
              <a:solidFill>
                <a:srgbClr val="0000FF"/>
              </a:solidFill>
            </a:endParaRPr>
          </a:p>
          <a:p>
            <a:r>
              <a:rPr lang="pl-PL" dirty="0" smtClean="0"/>
              <a:t>Skoro </a:t>
            </a:r>
            <a:r>
              <a:rPr lang="pl-PL" dirty="0" smtClean="0"/>
              <a:t>zadania </a:t>
            </a:r>
            <a:r>
              <a:rPr lang="pl-PL" dirty="0" smtClean="0"/>
              <a:t>te zostały już szkole niejako narzucone przez MEN, proponujemy, aby nie traktować ich jako kolejnego kukułczego jaja i problemu do „odfajkowania”… </a:t>
            </a:r>
            <a:endParaRPr lang="pl-PL" dirty="0" smtClean="0"/>
          </a:p>
          <a:p>
            <a:endParaRPr lang="pl-PL" sz="800" dirty="0" smtClean="0"/>
          </a:p>
          <a:p>
            <a:r>
              <a:rPr lang="pl-PL" sz="2400" b="1" dirty="0" smtClean="0">
                <a:solidFill>
                  <a:srgbClr val="0000FF"/>
                </a:solidFill>
              </a:rPr>
              <a:t>Zróbmy z doradztwa edukacyjno-zawodowego </a:t>
            </a:r>
            <a:endParaRPr lang="pl-PL" sz="2400" b="1" dirty="0" smtClean="0">
              <a:solidFill>
                <a:srgbClr val="0000FF"/>
              </a:solidFill>
            </a:endParaRPr>
          </a:p>
          <a:p>
            <a:r>
              <a:rPr lang="pl-PL" sz="2400" b="1" dirty="0" smtClean="0">
                <a:solidFill>
                  <a:srgbClr val="0000FF"/>
                </a:solidFill>
              </a:rPr>
              <a:t>duży </a:t>
            </a:r>
            <a:r>
              <a:rPr lang="pl-PL" sz="2400" b="1" dirty="0" smtClean="0">
                <a:solidFill>
                  <a:srgbClr val="0000FF"/>
                </a:solidFill>
              </a:rPr>
              <a:t>atut i mocny punkt swojej szkoły!</a:t>
            </a:r>
            <a:r>
              <a:rPr lang="pl-PL" b="1" dirty="0" smtClean="0"/>
              <a:t> </a:t>
            </a:r>
            <a:endParaRPr lang="pl-PL" b="1" dirty="0" smtClean="0"/>
          </a:p>
          <a:p>
            <a:r>
              <a:rPr lang="pl-PL" sz="2000" dirty="0" smtClean="0"/>
              <a:t>Pamiętajmy</a:t>
            </a:r>
            <a:r>
              <a:rPr lang="pl-PL" sz="2000" dirty="0" smtClean="0"/>
              <a:t>, że </a:t>
            </a:r>
            <a:r>
              <a:rPr lang="pl-PL" sz="2000" dirty="0" smtClean="0">
                <a:solidFill>
                  <a:srgbClr val="0000FF"/>
                </a:solidFill>
              </a:rPr>
              <a:t>nowoczesne doradztwo kariery </a:t>
            </a:r>
            <a:r>
              <a:rPr lang="pl-PL" sz="2000" dirty="0" smtClean="0"/>
              <a:t>– profesjonalne wspieranie uczniów w planowaniu dalszej edukacji i kariery zawodowej - </a:t>
            </a:r>
            <a:r>
              <a:rPr lang="pl-PL" sz="2000" dirty="0" smtClean="0">
                <a:solidFill>
                  <a:srgbClr val="0000FF"/>
                </a:solidFill>
              </a:rPr>
              <a:t>stanowi zawsze bardzo istotną wartość dodaną </a:t>
            </a:r>
            <a:r>
              <a:rPr lang="pl-PL" sz="2000" dirty="0" smtClean="0"/>
              <a:t>nawet do najlepszej oferty edukacyjnej. Wprowadzenie w fachowy sposób tych zajęć do szkoły znacznie </a:t>
            </a:r>
            <a:r>
              <a:rPr lang="pl-PL" sz="2000" dirty="0" smtClean="0">
                <a:solidFill>
                  <a:srgbClr val="0000FF"/>
                </a:solidFill>
              </a:rPr>
              <a:t>podnosi jej prestiż w otoczeniu społecznym </a:t>
            </a:r>
            <a:r>
              <a:rPr lang="pl-PL" sz="2000" dirty="0" smtClean="0"/>
              <a:t>i </a:t>
            </a:r>
            <a:r>
              <a:rPr lang="pl-PL" sz="2000" dirty="0" smtClean="0">
                <a:solidFill>
                  <a:srgbClr val="0000FF"/>
                </a:solidFill>
              </a:rPr>
              <a:t>jest</a:t>
            </a:r>
            <a:r>
              <a:rPr lang="pl-PL" sz="2000" dirty="0" smtClean="0"/>
              <a:t> sporym </a:t>
            </a:r>
            <a:r>
              <a:rPr lang="pl-PL" sz="2000" dirty="0" smtClean="0">
                <a:solidFill>
                  <a:srgbClr val="0000FF"/>
                </a:solidFill>
              </a:rPr>
              <a:t>atutem</a:t>
            </a:r>
            <a:r>
              <a:rPr lang="pl-PL" sz="2000" dirty="0" smtClean="0"/>
              <a:t> w rekrutacji przyszłych uczniów.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32886"/>
            <a:ext cx="4800600" cy="64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pl-PL" sz="2800" b="1" dirty="0" smtClean="0">
                <a:latin typeface="+mj-lt"/>
              </a:rPr>
              <a:t>Pakiet „Kariera na Maksa”</a:t>
            </a:r>
            <a:endParaRPr lang="en-US" sz="2800" b="1" dirty="0">
              <a:latin typeface="+mj-lt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76200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53802" y="228600"/>
            <a:ext cx="4352384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tree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13219"/>
            <a:ext cx="990600" cy="101890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0309" y="84827"/>
            <a:ext cx="802478" cy="37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68475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799" y="84827"/>
            <a:ext cx="736987" cy="34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54" y="103876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32886"/>
            <a:ext cx="4800600" cy="64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pl-PL" sz="2800" b="1" dirty="0" smtClean="0">
                <a:latin typeface="+mj-lt"/>
              </a:rPr>
              <a:t>Pakiet „Kariera na Maksa”</a:t>
            </a:r>
            <a:endParaRPr lang="en-US" sz="2800" b="1" dirty="0"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284" y="77998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ree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13219"/>
            <a:ext cx="990600" cy="101890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85800" y="25878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1. Serial „Życie na Maksa” 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3757" y="84827"/>
            <a:ext cx="609029" cy="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65969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3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4114800"/>
            <a:ext cx="327829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rostokąt 10"/>
          <p:cNvSpPr/>
          <p:nvPr/>
        </p:nvSpPr>
        <p:spPr>
          <a:xfrm>
            <a:off x="3437626" y="1017912"/>
            <a:ext cx="5257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b="1" dirty="0" smtClean="0">
                <a:solidFill>
                  <a:srgbClr val="0000FF"/>
                </a:solidFill>
              </a:rPr>
              <a:t>15 odcinków serialu </a:t>
            </a:r>
            <a:r>
              <a:rPr lang="pl-PL" b="1" i="1" dirty="0" smtClean="0">
                <a:solidFill>
                  <a:srgbClr val="0000FF"/>
                </a:solidFill>
              </a:rPr>
              <a:t>Życie na Maksa</a:t>
            </a:r>
            <a:r>
              <a:rPr lang="pl-PL" b="1" dirty="0" smtClean="0">
                <a:solidFill>
                  <a:srgbClr val="0000FF"/>
                </a:solidFill>
              </a:rPr>
              <a:t> + 15 scenariuszy lekcji</a:t>
            </a:r>
            <a:r>
              <a:rPr lang="pl-PL" dirty="0" smtClean="0">
                <a:solidFill>
                  <a:srgbClr val="0000FF"/>
                </a:solidFill>
              </a:rPr>
              <a:t> </a:t>
            </a:r>
            <a:r>
              <a:rPr lang="pl-PL" dirty="0" smtClean="0"/>
              <a:t>z pełnym instruktażem ich poprowadzenia oraz </a:t>
            </a:r>
            <a:r>
              <a:rPr lang="pl-PL" dirty="0" smtClean="0">
                <a:solidFill>
                  <a:srgbClr val="0000FF"/>
                </a:solidFill>
              </a:rPr>
              <a:t>pełną obudową dydaktyczną</a:t>
            </a:r>
            <a:r>
              <a:rPr lang="pl-PL" dirty="0" smtClean="0"/>
              <a:t>. Założenia serialu oparte zostały na znanej i cenionej koncepcji Piramidy Kariery. Całość została przygotowana tak, aby </a:t>
            </a:r>
            <a:r>
              <a:rPr lang="pl-PL" u="sng" dirty="0" smtClean="0">
                <a:solidFill>
                  <a:srgbClr val="0000FF"/>
                </a:solidFill>
              </a:rPr>
              <a:t>lekcję w pełni efektywnie mógł poprowadzić każdy nauczyciel w szkole</a:t>
            </a:r>
            <a:r>
              <a:rPr lang="pl-PL" dirty="0" smtClean="0"/>
              <a:t>. Można je realizować na lekcjach wychowawczych, okienkach, zastępstwach, bądź godzinach będących do dyspozycji dyrektora szkoły (także w godzinach tzw. „karcianych”)</a:t>
            </a:r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32886"/>
            <a:ext cx="4800600" cy="64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pl-PL" sz="2800" b="1" dirty="0" smtClean="0">
                <a:latin typeface="+mj-lt"/>
              </a:rPr>
              <a:t>Pakiet „Kariera na Maksa”</a:t>
            </a:r>
            <a:endParaRPr lang="en-US" sz="2800" b="1" dirty="0"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284" y="77998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ree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13219"/>
            <a:ext cx="990600" cy="101890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85800" y="25878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2. Gra „Max </a:t>
            </a:r>
            <a:r>
              <a:rPr lang="pl-PL" sz="2800" b="1" dirty="0" err="1" smtClean="0">
                <a:solidFill>
                  <a:srgbClr val="C00000"/>
                </a:solidFill>
              </a:rPr>
              <a:t>Career</a:t>
            </a:r>
            <a:r>
              <a:rPr lang="pl-PL" sz="2800" b="1" dirty="0" smtClean="0">
                <a:solidFill>
                  <a:srgbClr val="C00000"/>
                </a:solidFill>
              </a:rPr>
              <a:t> Game”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3757" y="84827"/>
            <a:ext cx="609029" cy="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user\Desktop\maxcareer_IM\pliki\vector_max_logo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67025" y="1219200"/>
            <a:ext cx="208597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user\Desktop\maxcareer_IM\pliki\facebook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1070" y="3581400"/>
            <a:ext cx="217793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68475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3757" y="84827"/>
            <a:ext cx="609029" cy="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54" y="103876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32887"/>
            <a:ext cx="4800600" cy="64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pl-PL" sz="2800" b="1" dirty="0" smtClean="0">
                <a:latin typeface="+mj-lt"/>
              </a:rPr>
              <a:t>Pakiet „Kariera na Maksa”</a:t>
            </a:r>
            <a:endParaRPr lang="en-US" sz="2800" b="1" dirty="0"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284" y="77998"/>
            <a:ext cx="502246" cy="2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ree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13219"/>
            <a:ext cx="990600" cy="101890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85800" y="25878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3. Pomysły plus …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3757" y="84827"/>
            <a:ext cx="609029" cy="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914400" y="685800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00FF"/>
                </a:solidFill>
              </a:rPr>
              <a:t>Zestaw dodatkowych narzędzi </a:t>
            </a:r>
            <a:r>
              <a:rPr lang="pl-PL" dirty="0" smtClean="0"/>
              <a:t>- założenia ogólne: </a:t>
            </a:r>
          </a:p>
          <a:p>
            <a:pPr marL="266700" lvl="0" indent="-266700">
              <a:buFont typeface="Wingdings" pitchFamily="2" charset="2"/>
              <a:buChar char="Ø"/>
            </a:pPr>
            <a:r>
              <a:rPr lang="pl-PL" dirty="0" smtClean="0"/>
              <a:t>dwa wydania wysyłane 2 x w roku (styczeń, czerwiec)</a:t>
            </a:r>
          </a:p>
          <a:p>
            <a:pPr marL="266700" lvl="0" indent="-266700">
              <a:buFont typeface="Wingdings" pitchFamily="2" charset="2"/>
              <a:buChar char="Ø"/>
            </a:pPr>
            <a:r>
              <a:rPr lang="pl-PL" dirty="0" err="1" smtClean="0"/>
              <a:t>objetość</a:t>
            </a:r>
            <a:r>
              <a:rPr lang="pl-PL" dirty="0" smtClean="0"/>
              <a:t> ok. 35-40 str. A4</a:t>
            </a:r>
          </a:p>
          <a:p>
            <a:pPr marL="266700" indent="-266700">
              <a:buFont typeface="Wingdings" pitchFamily="2" charset="2"/>
              <a:buChar char="Ø"/>
            </a:pPr>
            <a:r>
              <a:rPr lang="pl-PL" dirty="0" smtClean="0"/>
              <a:t>tematem wiodącym wydania za każdym razem będzie jedna kompetencja społeczna ucznia – jak ją kształtować – wskazówki, informacje, + odpowiedni scenariusz zajęć, test itp..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914400" y="2476857"/>
            <a:ext cx="7315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W skład każdego zestawu wchodzi:</a:t>
            </a:r>
          </a:p>
          <a:p>
            <a:pPr marL="342900" lvl="0" indent="-342900">
              <a:buAutoNum type="arabicParenR"/>
            </a:pPr>
            <a:r>
              <a:rPr lang="pl-PL" b="1" dirty="0" smtClean="0">
                <a:solidFill>
                  <a:srgbClr val="0000FF"/>
                </a:solidFill>
              </a:rPr>
              <a:t>Materiały do pracy z uczniem</a:t>
            </a:r>
          </a:p>
          <a:p>
            <a:pPr marL="342900" indent="-342900"/>
            <a:r>
              <a:rPr lang="pl-PL" dirty="0" smtClean="0"/>
              <a:t>	</a:t>
            </a:r>
            <a:r>
              <a:rPr lang="pl-PL" i="1" dirty="0" smtClean="0"/>
              <a:t>(m.in.: scenariusze zajęć, prezentacje, ćwiczenia, testy </a:t>
            </a:r>
            <a:br>
              <a:rPr lang="pl-PL" i="1" dirty="0" smtClean="0"/>
            </a:br>
            <a:r>
              <a:rPr lang="pl-PL" i="1" dirty="0" smtClean="0"/>
              <a:t>i kwestionariusze - metody do samobadania i autoanalizy, psychozabawy, narzędzia z zakresu coachingu kariery, charakterystyki zawodów przyszłości, trendy na rynku pracy)</a:t>
            </a:r>
          </a:p>
          <a:p>
            <a:pPr marL="266700" lvl="0" indent="-266700">
              <a:lnSpc>
                <a:spcPts val="1900"/>
              </a:lnSpc>
              <a:spcBef>
                <a:spcPts val="600"/>
              </a:spcBef>
              <a:tabLst>
                <a:tab pos="266700" algn="l"/>
              </a:tabLst>
            </a:pPr>
            <a:r>
              <a:rPr lang="pl-PL" b="1" dirty="0" smtClean="0"/>
              <a:t>2) </a:t>
            </a:r>
            <a:r>
              <a:rPr lang="pl-PL" b="1" dirty="0" smtClean="0">
                <a:solidFill>
                  <a:srgbClr val="0000FF"/>
                </a:solidFill>
              </a:rPr>
              <a:t>Materiały szkoleniowe dla nauczyciela </a:t>
            </a:r>
            <a:r>
              <a:rPr lang="pl-PL" b="1" dirty="0" smtClean="0"/>
              <a:t>(poszerzające wiedzę i kompetencje nauczyciela)</a:t>
            </a:r>
          </a:p>
          <a:p>
            <a:pPr marL="361950" lvl="0"/>
            <a:r>
              <a:rPr lang="pl-PL" i="1" dirty="0" smtClean="0"/>
              <a:t>(m.in.: informacje ze świata pracy, poradnictwo zawodowe na lekcjach przedmiotowych, narzędzia do rozwoju własnego /</a:t>
            </a:r>
            <a:r>
              <a:rPr lang="pl-PL" i="1" dirty="0" err="1" smtClean="0"/>
              <a:t>self-coaching</a:t>
            </a:r>
            <a:r>
              <a:rPr lang="pl-PL" i="1" dirty="0" smtClean="0"/>
              <a:t>/, ankiety, formularze do pracy z uczniami)</a:t>
            </a:r>
            <a:endParaRPr lang="pl-PL" i="1" dirty="0"/>
          </a:p>
        </p:txBody>
      </p:sp>
      <p:pic>
        <p:nvPicPr>
          <p:cNvPr id="39940" name="Picture 4" descr="C:\BACKUP\!_dane\Narzedzia\A_animki_animacje\puzzle_piece_missing_solution_500_wh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5748338"/>
            <a:ext cx="1447800" cy="10858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755</Words>
  <Application>Microsoft Office PowerPoint</Application>
  <PresentationFormat>Pokaz na ekranie (4:3)</PresentationFormat>
  <Paragraphs>91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Office Theme</vt:lpstr>
      <vt:lpstr>Doradztwo edukacyjno-zawodowe  w szkołach  – Reaktywacja</vt:lpstr>
      <vt:lpstr>Doradztwo edukacyjno-zawodowe</vt:lpstr>
      <vt:lpstr>Czy dla szkoły ppp jest problemem?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eclipse</dc:creator>
  <cp:lastModifiedBy>wojtek</cp:lastModifiedBy>
  <cp:revision>182</cp:revision>
  <dcterms:created xsi:type="dcterms:W3CDTF">2011-07-05T22:06:58Z</dcterms:created>
  <dcterms:modified xsi:type="dcterms:W3CDTF">2011-10-18T10:01:40Z</dcterms:modified>
</cp:coreProperties>
</file>