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6"/>
  </p:handout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1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28" r:id="rId19"/>
    <p:sldId id="329" r:id="rId20"/>
    <p:sldId id="330" r:id="rId21"/>
    <p:sldId id="315" r:id="rId22"/>
    <p:sldId id="317" r:id="rId23"/>
    <p:sldId id="318" r:id="rId24"/>
    <p:sldId id="319" r:id="rId25"/>
    <p:sldId id="320" r:id="rId26"/>
    <p:sldId id="333" r:id="rId27"/>
    <p:sldId id="334" r:id="rId28"/>
    <p:sldId id="321" r:id="rId29"/>
    <p:sldId id="322" r:id="rId30"/>
    <p:sldId id="332" r:id="rId31"/>
    <p:sldId id="331" r:id="rId32"/>
    <p:sldId id="323" r:id="rId33"/>
    <p:sldId id="327" r:id="rId34"/>
    <p:sldId id="299" r:id="rId35"/>
  </p:sldIdLst>
  <p:sldSz cx="9144000" cy="6858000" type="screen4x3"/>
  <p:notesSz cx="6669088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Darmas" initials="P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86400" autoAdjust="0"/>
  </p:normalViewPr>
  <p:slideViewPr>
    <p:cSldViewPr>
      <p:cViewPr>
        <p:scale>
          <a:sx n="77" d="100"/>
          <a:sy n="77" d="100"/>
        </p:scale>
        <p:origin x="-95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2238" y="-12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384F5-4268-40C9-B6BF-486D4691CF3B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C9F47-5782-4BC9-8B67-258E409A14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812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9C88D4-AAE1-4554-8A0F-1C96403311B7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D4A4F4-84EC-4343-80DD-AAB01BC5C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88D4-AAE1-4554-8A0F-1C96403311B7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F4-84EC-4343-80DD-AAB01BC5C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88D4-AAE1-4554-8A0F-1C96403311B7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F4-84EC-4343-80DD-AAB01BC5C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88D4-AAE1-4554-8A0F-1C96403311B7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F4-84EC-4343-80DD-AAB01BC5CFF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88D4-AAE1-4554-8A0F-1C96403311B7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F4-84EC-4343-80DD-AAB01BC5CFF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88D4-AAE1-4554-8A0F-1C96403311B7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F4-84EC-4343-80DD-AAB01BC5CFF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88D4-AAE1-4554-8A0F-1C96403311B7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F4-84EC-4343-80DD-AAB01BC5C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88D4-AAE1-4554-8A0F-1C96403311B7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F4-84EC-4343-80DD-AAB01BC5CFF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88D4-AAE1-4554-8A0F-1C96403311B7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F4-84EC-4343-80DD-AAB01BC5C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59C88D4-AAE1-4554-8A0F-1C96403311B7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4A4F4-84EC-4343-80DD-AAB01BC5C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9C88D4-AAE1-4554-8A0F-1C96403311B7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D4A4F4-84EC-4343-80DD-AAB01BC5CFF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9C88D4-AAE1-4554-8A0F-1C96403311B7}" type="datetimeFigureOut">
              <a:rPr lang="pl-PL" smtClean="0"/>
              <a:pPr/>
              <a:t>2021-04-19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D4A4F4-84EC-4343-80DD-AAB01BC5CFF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Definicja" TargetMode="External"/><Relationship Id="rId2" Type="http://schemas.openxmlformats.org/officeDocument/2006/relationships/hyperlink" Target="https://pl.wikipedia.org/wiki/B%C5%82%C4%99dy_logiczno-j%C4%99zykow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s://pl.wikipedia.org/wiki/Logika" TargetMode="External"/><Relationship Id="rId4" Type="http://schemas.openxmlformats.org/officeDocument/2006/relationships/hyperlink" Target="https://pl.wikipedia.org/wiki/Konotacja_(j%C4%99zykoznawstwo)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916831"/>
            <a:ext cx="7772400" cy="316835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pl-PL" sz="80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</a:rPr>
              <a:t>Sofizmaty</a:t>
            </a:r>
            <a:r>
              <a:rPr kumimoji="0" lang="pl-PL" sz="80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br>
              <a:rPr kumimoji="0" lang="pl-PL" sz="80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pl-PL" sz="80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n-lt"/>
                <a:ea typeface="+mj-ea"/>
                <a:cs typeface="+mj-cs"/>
              </a:rPr>
              <a:t>matematyczne</a:t>
            </a:r>
            <a:r>
              <a:rPr kumimoji="0" lang="pl-PL" sz="80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Lucida Sans Unicode"/>
                <a:ea typeface="+mj-ea"/>
                <a:cs typeface="+mj-cs"/>
              </a:rPr>
              <a:t/>
            </a:r>
            <a:br>
              <a:rPr kumimoji="0" lang="pl-PL" sz="80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Lucida Sans Unicode"/>
                <a:ea typeface="+mj-ea"/>
                <a:cs typeface="+mj-cs"/>
              </a:rPr>
            </a:br>
            <a:endParaRPr lang="pl-PL" sz="54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2051" name="Picture 3" descr="logokolor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04664"/>
            <a:ext cx="17049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79512" y="587727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Radomski Ośrodek Doskonalenia Nauczycieli</a:t>
            </a:r>
          </a:p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ul. J. Słowackiego 17, 26-600 Radom</a:t>
            </a:r>
          </a:p>
          <a:p>
            <a:r>
              <a:rPr lang="pl-P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www.rodon.radom.pl</a:t>
            </a: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e-mail: </a:t>
            </a:r>
            <a:r>
              <a:rPr lang="pl-P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rodon@rodon.radom.pl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052409"/>
      </p:ext>
    </p:extLst>
  </p:cSld>
  <p:clrMapOvr>
    <a:masterClrMapping/>
  </p:clrMapOvr>
  <p:transition spd="med"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CF471B2A-AAE5-4B85-95D8-7ECA80B8D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pPr marL="109728" indent="0">
              <a:buNone/>
            </a:pPr>
            <a:endParaRPr lang="pl-PL" sz="4000" b="1" dirty="0">
              <a:solidFill>
                <a:srgbClr val="002060"/>
              </a:solidFill>
            </a:endParaRPr>
          </a:p>
          <a:p>
            <a:pPr marL="109728" indent="0">
              <a:buNone/>
            </a:pPr>
            <a:endParaRPr lang="pl-PL" dirty="0"/>
          </a:p>
        </p:txBody>
      </p:sp>
      <p:pic>
        <p:nvPicPr>
          <p:cNvPr id="4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A88B6634-7746-429A-B0F6-31D028F5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B2E3A0F-4D67-4595-AA5F-FEF02E8E86BF}"/>
              </a:ext>
            </a:extLst>
          </p:cNvPr>
          <p:cNvSpPr txBox="1"/>
          <p:nvPr/>
        </p:nvSpPr>
        <p:spPr>
          <a:xfrm>
            <a:off x="611560" y="534683"/>
            <a:ext cx="7848872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itchFamily="34" charset="0"/>
              </a:rPr>
              <a:t>Nie dość na tym -  -z tych samych sześciu części można ułożyć figurę o powierzchni 59 cm²!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Arial" charset="0"/>
              <a:buNone/>
              <a:tabLst/>
              <a:defRPr/>
            </a:pPr>
            <a:endParaRPr lang="pl-PL" sz="3500" dirty="0">
              <a:solidFill>
                <a:prstClr val="black"/>
              </a:solidFill>
              <a:latin typeface="Lucida Sans Unicode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Arial" charset="0"/>
              <a:buNone/>
              <a:tabLst/>
              <a:defRPr/>
            </a:pPr>
            <a:endParaRPr kumimoji="0" lang="pl-PL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Calibri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14D2BE7-07EB-43DA-B655-93963E831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8578">
            <a:off x="3059832" y="2480854"/>
            <a:ext cx="3596952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0817"/>
      </p:ext>
    </p:extLst>
  </p:cSld>
  <p:clrMapOvr>
    <a:masterClrMapping/>
  </p:clrMapOvr>
  <p:transition spd="med"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A88B6634-7746-429A-B0F6-31D028F5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D48D447-29D5-441F-AEBD-98301CA05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602627"/>
          </a:xfrm>
        </p:spPr>
        <p:txBody>
          <a:bodyPr>
            <a:normAutofit fontScale="32500" lnSpcReduction="20000"/>
          </a:bodyPr>
          <a:lstStyle/>
          <a:p>
            <a:pPr marL="109728" indent="0" algn="ctr">
              <a:buNone/>
            </a:pPr>
            <a:r>
              <a:rPr kumimoji="0" lang="pl-PL" sz="9800" b="0" i="0" u="none" strike="noStrike" kern="1200" cap="all" spc="0" normalizeH="0" baseline="0" noProof="0" dirty="0">
                <a:ln>
                  <a:noFill/>
                </a:ln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Calibri" pitchFamily="34" charset="0"/>
              </a:rPr>
              <a:t>Wyjaśnienie 58 = 60 = 59 </a:t>
            </a:r>
          </a:p>
          <a:p>
            <a:pPr marL="109728" indent="0" algn="ctr">
              <a:buNone/>
            </a:pPr>
            <a:endParaRPr kumimoji="0" lang="pl-PL" sz="9800" b="0" i="0" u="none" strike="noStrike" kern="1200" cap="all" spc="0" normalizeH="0" baseline="0" noProof="0" dirty="0">
              <a:ln>
                <a:noFill/>
              </a:ln>
              <a:solidFill>
                <a:srgbClr val="04617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  <a:cs typeface="Calibri" pitchFamily="34" charset="0"/>
            </a:endParaRPr>
          </a:p>
          <a:p>
            <a:pPr marL="109728" indent="0" algn="ctr">
              <a:buNone/>
            </a:pPr>
            <a:endParaRPr kumimoji="0" lang="pl-PL" sz="2400" b="0" i="0" u="none" strike="noStrike" kern="1200" cap="all" spc="0" normalizeH="0" baseline="0" noProof="0" dirty="0">
              <a:ln>
                <a:noFill/>
              </a:ln>
              <a:solidFill>
                <a:srgbClr val="04617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  <a:cs typeface="Calibri" pitchFamily="34" charset="0"/>
            </a:endParaRPr>
          </a:p>
          <a:p>
            <a:pPr marL="109728" indent="0" algn="ctr">
              <a:buNone/>
            </a:pPr>
            <a:endParaRPr kumimoji="0" lang="pl-PL" sz="2000" b="0" i="0" u="none" strike="noStrike" kern="1200" cap="all" spc="0" normalizeH="0" baseline="0" noProof="0" dirty="0">
              <a:ln>
                <a:noFill/>
              </a:ln>
              <a:solidFill>
                <a:srgbClr val="04617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  <a:p>
            <a:pPr marL="180000" marR="0" lvl="0" indent="-180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6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itchFamily="34" charset="0"/>
              </a:rPr>
              <a:t>Pierwszy rysunek sugeruje, że trójkąt składa się z dwóch wielokątów </a:t>
            </a:r>
          </a:p>
          <a:p>
            <a:pPr marL="180000" marR="0" lvl="0" indent="-180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6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itchFamily="34" charset="0"/>
              </a:rPr>
              <a:t>w kształcie litery L (o całkowitych długościach wszystkich boków), </a:t>
            </a:r>
          </a:p>
          <a:p>
            <a:pPr marL="180000" marR="0" lvl="0" indent="-180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6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itchFamily="34" charset="0"/>
              </a:rPr>
              <a:t>dwóch większych trójkątów prostokątnych 3x7 oraz dwóch mniejszych</a:t>
            </a:r>
          </a:p>
          <a:p>
            <a:pPr marL="180000" marR="0" lvl="0" indent="-180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6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itchFamily="34" charset="0"/>
              </a:rPr>
              <a:t>trójkątów prostokątnych 2x5. </a:t>
            </a:r>
          </a:p>
          <a:p>
            <a:pPr marL="180000" marR="0" lvl="0" indent="-180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6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itchFamily="34" charset="0"/>
              </a:rPr>
              <a:t>Tak naprawdę jednak, większe trójkąty prostokątne musiałyby mieć</a:t>
            </a:r>
          </a:p>
          <a:p>
            <a:pPr marL="180000" marR="0" lvl="0" indent="-180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6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itchFamily="34" charset="0"/>
              </a:rPr>
              <a:t>wysokość 7,2 cm, a mniejsze "trójkąty" - być trapezami o bardzo małej</a:t>
            </a:r>
          </a:p>
          <a:p>
            <a:pPr marL="180000" marR="0" lvl="0" indent="-180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6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itchFamily="34" charset="0"/>
              </a:rPr>
              <a:t>górnej podstawie. Analogiczny błąd można popełnić patrząc na drugi</a:t>
            </a:r>
          </a:p>
          <a:p>
            <a:pPr marL="180000" marR="0" lvl="0" indent="-180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6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itchFamily="34" charset="0"/>
              </a:rPr>
              <a:t>rysunek. Jeśli brzegi figur narysuje się grubą linią lub wytnie się </a:t>
            </a:r>
          </a:p>
          <a:p>
            <a:pPr marL="180000" marR="0" lvl="0" indent="-180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6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itchFamily="34" charset="0"/>
              </a:rPr>
              <a:t>je niestarannie, można nie zauważyć niewielkich niedokładności, które</a:t>
            </a:r>
          </a:p>
          <a:p>
            <a:pPr marL="180000" marR="0" lvl="0" indent="-180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6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itchFamily="34" charset="0"/>
              </a:rPr>
              <a:t>jednak razem dają nawet centymetrowe błędy przy wyliczaniu pola</a:t>
            </a:r>
          </a:p>
          <a:p>
            <a:pPr marL="180000" marR="0" lvl="0" indent="-180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6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itchFamily="34" charset="0"/>
              </a:rPr>
              <a:t>powierzchni. </a:t>
            </a:r>
          </a:p>
          <a:p>
            <a:pPr marL="180000" marR="0" lvl="0" indent="-180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endParaRPr kumimoji="0" lang="pl-PL" sz="6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6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itchFamily="34" charset="0"/>
              </a:rPr>
              <a:t>Sofizmat wymyślił nowojorski psychiatra L. </a:t>
            </a:r>
            <a:r>
              <a:rPr kumimoji="0" lang="pl-PL" sz="62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itchFamily="34" charset="0"/>
              </a:rPr>
              <a:t>Vosburgh</a:t>
            </a:r>
            <a:r>
              <a:rPr kumimoji="0" lang="pl-PL" sz="6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itchFamily="34" charset="0"/>
              </a:rPr>
              <a:t> </a:t>
            </a:r>
            <a:r>
              <a:rPr kumimoji="0" lang="pl-PL" sz="62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itchFamily="34" charset="0"/>
              </a:rPr>
              <a:t>Lyons</a:t>
            </a:r>
            <a:r>
              <a:rPr kumimoji="0" lang="pl-PL" sz="6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itchFamily="34" charset="0"/>
              </a:rPr>
              <a:t>.</a:t>
            </a:r>
          </a:p>
          <a:p>
            <a:pPr marL="10972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0958891"/>
      </p:ext>
    </p:extLst>
  </p:cSld>
  <p:clrMapOvr>
    <a:masterClrMapping/>
  </p:clrMapOvr>
  <p:transition spd="med"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CF471B2A-AAE5-4B85-95D8-7ECA80B8D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666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kumimoji="0" lang="pl-PL" altLang="pl-PL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OZIOMY WYMAGAŃ</a:t>
            </a:r>
            <a:endParaRPr lang="pl-PL" sz="3200" b="1" dirty="0">
              <a:solidFill>
                <a:srgbClr val="002060"/>
              </a:solidFill>
              <a:cs typeface="Calibri" pitchFamily="34" charset="0"/>
            </a:endParaRPr>
          </a:p>
        </p:txBody>
      </p:sp>
      <p:pic>
        <p:nvPicPr>
          <p:cNvPr id="4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A88B6634-7746-429A-B0F6-31D028F5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0E3978F-49F2-4FA2-979D-F805419D5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57" y="1737213"/>
            <a:ext cx="8279086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00081"/>
      </p:ext>
    </p:extLst>
  </p:cSld>
  <p:clrMapOvr>
    <a:masterClrMapping/>
  </p:clrMapOvr>
  <p:transition spd="med"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CF471B2A-AAE5-4B85-95D8-7ECA80B8D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4586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kumimoji="0" lang="pl-PL" sz="3600" b="0" i="0" u="none" strike="noStrike" kern="1200" cap="all" spc="0" normalizeH="0" baseline="0" noProof="0" dirty="0">
                <a:ln>
                  <a:noFill/>
                </a:ln>
                <a:solidFill>
                  <a:srgbClr val="04617B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+mj-cs"/>
              </a:rPr>
              <a:t>Sofista i arytmetyka</a:t>
            </a:r>
          </a:p>
          <a:p>
            <a:pPr algn="ctr">
              <a:buNone/>
            </a:pPr>
            <a:endParaRPr kumimoji="0" lang="pl-PL" sz="3600" b="0" i="0" u="none" strike="noStrike" kern="1200" cap="all" spc="0" normalizeH="0" baseline="0" noProof="0" dirty="0">
              <a:ln>
                <a:noFill/>
              </a:ln>
              <a:solidFill>
                <a:srgbClr val="04617B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Lucida Sans Unicode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5 jest liczbą wewnętrznie sprzeczną – dowodzi sofista.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Bo 2 i 3 są liczbą parzystą i nieparzystą,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 ponieważ 2 i 3 to 5, więc 5 jest liczbą parzystą i nieparzystą zarazem.</a:t>
            </a:r>
          </a:p>
          <a:p>
            <a:pPr algn="ctr">
              <a:buNone/>
            </a:pPr>
            <a:endParaRPr lang="pl-PL" sz="3200" b="1" dirty="0">
              <a:solidFill>
                <a:srgbClr val="002060"/>
              </a:solidFill>
              <a:cs typeface="Calibri" pitchFamily="34" charset="0"/>
            </a:endParaRPr>
          </a:p>
        </p:txBody>
      </p:sp>
      <p:pic>
        <p:nvPicPr>
          <p:cNvPr id="4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A88B6634-7746-429A-B0F6-31D028F5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153071"/>
      </p:ext>
    </p:extLst>
  </p:cSld>
  <p:clrMapOvr>
    <a:masterClrMapping/>
  </p:clrMapOvr>
  <p:transition spd="med"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CF471B2A-AAE5-4B85-95D8-7ECA80B8D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38660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Sofista nadużył tu składni języka – zwrot 2 i 3 są liczbą parzystą i nieparzystą nie znaczy, że każda             z nich jest zarazem parzysta i nieparzysta, nie znaczy również, że własność parzystości i nieparzystości odnosimy do sumy tych liczb, a wręcz przeciwnie, każdą z tych własności odnosimy oddzielnie do każdej z tych liczb. </a:t>
            </a: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Zapis 2 i 3 są liczbą parzystą i nieparzystą odnosi się do zbioru tych liczb, tymczasem 2 i 3 to 5 jest potocznym zapisem sumowania – błąd                             we wnioskowaniu jest oczywisty, gdy użyjemy zapisu 2+3 to 5.</a:t>
            </a:r>
          </a:p>
          <a:p>
            <a:pPr>
              <a:buNone/>
            </a:pPr>
            <a:endParaRPr lang="pl-PL" sz="4000" b="1" dirty="0"/>
          </a:p>
        </p:txBody>
      </p:sp>
      <p:pic>
        <p:nvPicPr>
          <p:cNvPr id="4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A88B6634-7746-429A-B0F6-31D028F5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5532507"/>
      </p:ext>
    </p:extLst>
  </p:cSld>
  <p:clrMapOvr>
    <a:masterClrMapping/>
  </p:clrMapOvr>
  <p:transition spd="med"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CF471B2A-AAE5-4B85-95D8-7ECA80B8D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29898"/>
            <a:ext cx="8928992" cy="577739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Sposobem walki z sofizmatami jest unikanie 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  <a:hlinkClick r:id="rId2" tooltip="Błędy logiczno-językow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niedomówień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 i 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  <a:hlinkClick r:id="rId2" tooltip="Błędy logiczno-językow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wieloznaczności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, przez stosowanie 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  <a:hlinkClick r:id="rId3" tooltip="Definicj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definicji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 wszędzie tam, gdzie jest to możliwe.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Definicje ułatwiają ustalenie 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  <a:hlinkClick r:id="rId4" tooltip="Konotacja (językoznawstwo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znaczeń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 spornych terminów, występujących w dyskusji.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Uogólniając, wszelkie narzędzia, jakie proponuje 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  <a:hlinkClick r:id="rId5" tooltip="Logik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logika</a:t>
            </a: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, po których zastosowaniu wypowiedź staje się jasna, również pomagają         w unikaniu sofizmatów.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l-PL" sz="4000" b="1" dirty="0"/>
          </a:p>
        </p:txBody>
      </p:sp>
      <p:pic>
        <p:nvPicPr>
          <p:cNvPr id="4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A88B6634-7746-429A-B0F6-31D028F5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5063798"/>
      </p:ext>
    </p:extLst>
  </p:cSld>
  <p:clrMapOvr>
    <a:masterClrMapping/>
  </p:clrMapOvr>
  <p:transition spd="med"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CF471B2A-AAE5-4B85-95D8-7ECA80B8D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81053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48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Sofizmat odróżnić należy od paralogizmu, błędnego rozumowania czy wnioskowania obarczonego </a:t>
            </a: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nieświadomym</a:t>
            </a:r>
            <a:r>
              <a:rPr kumimoji="0" lang="pl-PL" sz="48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błędem logicznym.</a:t>
            </a:r>
          </a:p>
          <a:p>
            <a:pPr>
              <a:buNone/>
            </a:pPr>
            <a:endParaRPr lang="pl-PL" sz="4400" b="1" dirty="0"/>
          </a:p>
        </p:txBody>
      </p:sp>
      <p:pic>
        <p:nvPicPr>
          <p:cNvPr id="4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A88B6634-7746-429A-B0F6-31D028F5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4240965"/>
      </p:ext>
    </p:extLst>
  </p:cSld>
  <p:clrMapOvr>
    <a:masterClrMapping/>
  </p:clrMapOvr>
  <p:transition spd="med"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644EC51E-712A-48C3-9204-1ECA644A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Pan X przyszedł do sklepu i kupił czekoladki za 6 zł, płacąc banknotem 10 zł. Sprzedawca nie miał reszty, więc poszedł do sąsiada, który rozmienił mu banknot        10 zł. Sprzedawca wydał 4 zł reszty Panu X i zamknął sklep. Następnego dnia sąsiad odniósł banknot, ponieważ okazał się podrobiony.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Sprzedawca, który dał już 4 zł prawdziwe Panu X, musiał wypłacić sąsiadowi 10 zł prawdziwe. Ile stracił?</a:t>
            </a:r>
          </a:p>
          <a:p>
            <a:pPr marL="109728" indent="0" algn="ctr">
              <a:buNone/>
            </a:pPr>
            <a:endParaRPr lang="pl-PL" sz="5400" dirty="0"/>
          </a:p>
        </p:txBody>
      </p:sp>
      <p:pic>
        <p:nvPicPr>
          <p:cNvPr id="4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EBE2DC00-8DEF-48A3-8E9D-72B6129C2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292455"/>
      </p:ext>
    </p:extLst>
  </p:cSld>
  <p:clrMapOvr>
    <a:masterClrMapping/>
  </p:clrMapOvr>
  <p:transition spd="med"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6F4F81BF-2D9F-4ADA-8CD6-F03FB5679F1C}"/>
              </a:ext>
            </a:extLst>
          </p:cNvPr>
          <p:cNvSpPr txBox="1"/>
          <p:nvPr/>
        </p:nvSpPr>
        <p:spPr>
          <a:xfrm>
            <a:off x="539552" y="1268760"/>
            <a:ext cx="80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Ile kosztuje książka, a ile jej oprawa, jeżeli wiadomo, że oprawiona książka kosztuje   11 złotych i książka jest              o 10 złotych droższa od swojej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oprawy?</a:t>
            </a:r>
            <a:endParaRPr lang="pl-PL" dirty="0"/>
          </a:p>
        </p:txBody>
      </p:sp>
      <p:pic>
        <p:nvPicPr>
          <p:cNvPr id="4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6B0E8837-6228-404E-BEBF-3D45E274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8053955"/>
      </p:ext>
    </p:extLst>
  </p:cSld>
  <p:clrMapOvr>
    <a:masterClrMapping/>
  </p:clrMapOvr>
  <p:transition spd="med">
    <p:pull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83C2C6FA-B5FF-4A1A-87DD-98F319C0F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8641"/>
            <a:ext cx="8159797" cy="5694984"/>
          </a:xfrm>
          <a:prstGeom prst="rect">
            <a:avLst/>
          </a:prstGeom>
        </p:spPr>
      </p:pic>
      <p:pic>
        <p:nvPicPr>
          <p:cNvPr id="3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77EE75E4-9BE8-49AA-BAC6-0F186AF0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570756"/>
      </p:ext>
    </p:extLst>
  </p:cSld>
  <p:clrMapOvr>
    <a:masterClrMapping/>
  </p:clrMapOvr>
  <p:transition spd="med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ordynator\Pictures\logo rodon bez tł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  <p:sp>
        <p:nvSpPr>
          <p:cNvPr id="33" name="pole tekstowe 32">
            <a:extLst>
              <a:ext uri="{FF2B5EF4-FFF2-40B4-BE49-F238E27FC236}">
                <a16:creationId xmlns:a16="http://schemas.microsoft.com/office/drawing/2014/main" xmlns="" id="{DE2A1E73-BF2C-4301-A6A1-9AE5400FC728}"/>
              </a:ext>
            </a:extLst>
          </p:cNvPr>
          <p:cNvSpPr txBox="1"/>
          <p:nvPr/>
        </p:nvSpPr>
        <p:spPr>
          <a:xfrm>
            <a:off x="107504" y="327422"/>
            <a:ext cx="885698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Sofizmat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(z gr. "</a:t>
            </a:r>
            <a:r>
              <a:rPr kumimoji="0" lang="pl-P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sophisma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" - wybieg, wykręt), czyli sztuka "</a:t>
            </a:r>
            <a:r>
              <a:rPr kumimoji="0" lang="pl-PL" sz="2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wykręcania kota </a:t>
            </a:r>
            <a:r>
              <a:rPr kumimoji="0" lang="pl-PL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ogonem</a:t>
            </a:r>
            <a:r>
              <a:rPr kumimoji="0" lang="pl-P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",jest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to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zwodniczy "dowód" matematyczny, pozornie poprawny, lecz faktycznie błędny, zawierający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rozmyślnie </a:t>
            </a:r>
            <a:r>
              <a:rPr kumimoji="0" lang="pl-PL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wprowadzony błąd logiczny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, trudny do wykrycia na pierwszy rzut oka;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wypowiedź lub sformułowanie, w którym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świadomie</a:t>
            </a: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został ukryty błąd rozumowania nadający pozory prawdy fałszywym twierdzeniom;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Arial" panose="020B0604020202020204" pitchFamily="34" charset="0"/>
              </a:rPr>
              <a:t>wszelka próba dowiedzenia swoich racji, bez względu na poprawność logiczną przedstawionej argumentacji.</a:t>
            </a:r>
            <a:endParaRPr kumimoji="0" lang="pl-PL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60720"/>
      </p:ext>
    </p:extLst>
  </p:cSld>
  <p:clrMapOvr>
    <a:masterClrMapping/>
  </p:clrMapOvr>
  <p:transition spd="med">
    <p:pull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0AFF5064-71E1-4289-905F-0BDD3395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9AE3ADF-66BD-416A-9D93-8526658C8147}"/>
              </a:ext>
            </a:extLst>
          </p:cNvPr>
          <p:cNvSpPr txBox="1"/>
          <p:nvPr/>
        </p:nvSpPr>
        <p:spPr>
          <a:xfrm>
            <a:off x="539552" y="234888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/>
              <a:t>ZŁUDZENIA OPTYCZNE</a:t>
            </a:r>
          </a:p>
        </p:txBody>
      </p:sp>
    </p:spTree>
    <p:extLst>
      <p:ext uri="{BB962C8B-B14F-4D97-AF65-F5344CB8AC3E}">
        <p14:creationId xmlns:p14="http://schemas.microsoft.com/office/powerpoint/2010/main" val="2603172011"/>
      </p:ext>
    </p:extLst>
  </p:cSld>
  <p:clrMapOvr>
    <a:masterClrMapping/>
  </p:clrMapOvr>
  <p:transition spd="med">
    <p:pull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89B9597E-270D-4F09-BDB5-E1CB83C9F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093296"/>
            <a:ext cx="958949" cy="606814"/>
          </a:xfrm>
          <a:prstGeom prst="rect">
            <a:avLst/>
          </a:prstGeom>
          <a:noFill/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DB7FEFC4-C048-437D-BFE4-C0E473AEB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7004" y="620688"/>
            <a:ext cx="5809992" cy="357256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9526996-B035-4742-AA34-6BF45B7BD70B}"/>
              </a:ext>
            </a:extLst>
          </p:cNvPr>
          <p:cNvSpPr txBox="1"/>
          <p:nvPr/>
        </p:nvSpPr>
        <p:spPr>
          <a:xfrm>
            <a:off x="612732" y="4193254"/>
            <a:ext cx="8280920" cy="1553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1500"/>
              </a:spcAft>
            </a:pPr>
            <a:r>
              <a:rPr lang="pl-PL" dirty="0">
                <a:solidFill>
                  <a:srgbClr val="3D3D3D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Pomarańczowe koło po prawej stronie wydaje się być większe od tego po lewej, jednak w rzeczywistości koła te są identycznej wielkości. Zjawisko to zostało opisane przez brytyjskiego psychologa Edwarda </a:t>
            </a:r>
            <a:r>
              <a:rPr lang="pl-PL" dirty="0" err="1">
                <a:solidFill>
                  <a:srgbClr val="3D3D3D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Titchenera</a:t>
            </a:r>
            <a:r>
              <a:rPr lang="pl-PL" dirty="0">
                <a:solidFill>
                  <a:srgbClr val="3D3D3D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jednak pierwsze badania nad nim przeprowadził niemiecki psycholog Hermann </a:t>
            </a:r>
            <a:r>
              <a:rPr lang="pl-PL" dirty="0" err="1">
                <a:solidFill>
                  <a:srgbClr val="3D3D3D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Ebbinghaus</a:t>
            </a:r>
            <a:r>
              <a:rPr lang="pl-PL" dirty="0">
                <a:solidFill>
                  <a:srgbClr val="3D3D3D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 dlatego też określane jest często jako złudzenie </a:t>
            </a:r>
            <a:r>
              <a:rPr lang="pl-PL" dirty="0" err="1">
                <a:solidFill>
                  <a:srgbClr val="3D3D3D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Ebbinghausa</a:t>
            </a:r>
            <a:r>
              <a:rPr lang="pl-PL" dirty="0">
                <a:solidFill>
                  <a:srgbClr val="3D3D3D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53872"/>
      </p:ext>
    </p:extLst>
  </p:cSld>
  <p:clrMapOvr>
    <a:masterClrMapping/>
  </p:clrMapOvr>
  <p:transition spd="med">
    <p:pull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09865961-5601-4918-A986-1657319B9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21549"/>
            <a:ext cx="6912368" cy="5390594"/>
          </a:xfrm>
          <a:prstGeom prst="rect">
            <a:avLst/>
          </a:prstGeom>
        </p:spPr>
      </p:pic>
      <p:pic>
        <p:nvPicPr>
          <p:cNvPr id="3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99B4F52C-BE18-46D6-853D-31EEAC59A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093296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4006674"/>
      </p:ext>
    </p:extLst>
  </p:cSld>
  <p:clrMapOvr>
    <a:masterClrMapping/>
  </p:clrMapOvr>
  <p:transition spd="med">
    <p:pull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64DB3067-C470-4BD3-B5BC-B249CE9F2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80213" y="621548"/>
            <a:ext cx="3383573" cy="5614903"/>
          </a:xfrm>
          <a:prstGeom prst="rect">
            <a:avLst/>
          </a:prstGeom>
        </p:spPr>
      </p:pic>
      <p:pic>
        <p:nvPicPr>
          <p:cNvPr id="3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EA1F6617-CB56-4D98-B7CA-3B03BDF31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093296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3676245"/>
      </p:ext>
    </p:extLst>
  </p:cSld>
  <p:clrMapOvr>
    <a:masterClrMapping/>
  </p:clrMapOvr>
  <p:transition spd="med">
    <p:pull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0FFCB079-3389-444E-88EE-DA2B2F4E6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25" y="2852878"/>
            <a:ext cx="7992549" cy="1152244"/>
          </a:xfrm>
          <a:prstGeom prst="rect">
            <a:avLst/>
          </a:prstGeom>
        </p:spPr>
      </p:pic>
      <p:pic>
        <p:nvPicPr>
          <p:cNvPr id="3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A96B07A3-A29D-4D45-BA8A-9705DA4C6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093296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5792802"/>
      </p:ext>
    </p:extLst>
  </p:cSld>
  <p:clrMapOvr>
    <a:masterClrMapping/>
  </p:clrMapOvr>
  <p:transition spd="med">
    <p:pull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9F668A56-C19D-4488-B525-55052676B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47" y="1124512"/>
            <a:ext cx="6840305" cy="4608975"/>
          </a:xfrm>
          <a:prstGeom prst="rect">
            <a:avLst/>
          </a:prstGeom>
        </p:spPr>
      </p:pic>
      <p:pic>
        <p:nvPicPr>
          <p:cNvPr id="3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7E09EDA8-DB15-4D6C-870F-15757ED6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093296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691329"/>
      </p:ext>
    </p:extLst>
  </p:cSld>
  <p:clrMapOvr>
    <a:masterClrMapping/>
  </p:clrMapOvr>
  <p:transition spd="med">
    <p:pull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DF057B94-AA73-470E-B82D-764A4CFFD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80" y="836712"/>
            <a:ext cx="4200508" cy="196917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ABB609B-2703-457F-9A13-324733522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459" y="1556792"/>
            <a:ext cx="3932261" cy="109737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E18153F-8DF1-4B76-945B-378C7278C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680" y="3212976"/>
            <a:ext cx="5066215" cy="3011685"/>
          </a:xfrm>
          <a:prstGeom prst="rect">
            <a:avLst/>
          </a:prstGeom>
        </p:spPr>
      </p:pic>
      <p:pic>
        <p:nvPicPr>
          <p:cNvPr id="5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A608D982-527E-4705-9E9A-9C5B01073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093296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1895716"/>
      </p:ext>
    </p:extLst>
  </p:cSld>
  <p:clrMapOvr>
    <a:masterClrMapping/>
  </p:clrMapOvr>
  <p:transition spd="med">
    <p:pull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4F7F6850-DC45-4C67-9009-0D67D76F4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628" y="1465918"/>
            <a:ext cx="3962743" cy="3926164"/>
          </a:xfrm>
          <a:prstGeom prst="rect">
            <a:avLst/>
          </a:prstGeom>
        </p:spPr>
      </p:pic>
      <p:pic>
        <p:nvPicPr>
          <p:cNvPr id="3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1B4EA9B3-CAB1-45C0-BC66-7FA236B16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093296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4536881"/>
      </p:ext>
    </p:extLst>
  </p:cSld>
  <p:clrMapOvr>
    <a:masterClrMapping/>
  </p:clrMapOvr>
  <p:transition spd="med">
    <p:pull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4E791EA9-070A-4738-99FF-0A39545B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093296"/>
            <a:ext cx="958949" cy="606814"/>
          </a:xfrm>
          <a:prstGeom prst="rect">
            <a:avLst/>
          </a:prstGeom>
          <a:noFill/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F2BF815-2FBB-4E13-8575-75E78AF08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004" y="548680"/>
            <a:ext cx="5809992" cy="345673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A92E121-BC00-44B7-936F-9C062EFAFFF1}"/>
              </a:ext>
            </a:extLst>
          </p:cNvPr>
          <p:cNvSpPr txBox="1"/>
          <p:nvPr/>
        </p:nvSpPr>
        <p:spPr>
          <a:xfrm>
            <a:off x="611560" y="4221088"/>
            <a:ext cx="7992888" cy="1553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1500"/>
              </a:spcAft>
            </a:pPr>
            <a:r>
              <a:rPr lang="pl-PL" dirty="0">
                <a:solidFill>
                  <a:srgbClr val="3D3D3D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Oto polski akcent w rankingu najciekawszych złudzeń optycznych – stoi za nim amerykański psycholog polskiego pochodzenia, Joseph </a:t>
            </a:r>
            <a:r>
              <a:rPr lang="pl-PL" dirty="0" err="1">
                <a:solidFill>
                  <a:srgbClr val="3D3D3D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Jastrow</a:t>
            </a:r>
            <a:r>
              <a:rPr lang="pl-PL" dirty="0">
                <a:solidFill>
                  <a:srgbClr val="3D3D3D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Figura u dołu obrazka wydaje się być dłuższa, mimo że obie faktycznie są identycznych wymiarów. Przesunięcie górnej figury nieco w prawo sprawi, że złudzenie zniknie i rozmiary obu figur będą postrzegane prawidłowo.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4836"/>
      </p:ext>
    </p:extLst>
  </p:cSld>
  <p:clrMapOvr>
    <a:masterClrMapping/>
  </p:clrMapOvr>
  <p:transition spd="med">
    <p:pull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6D9A55A0-F86B-49E4-93A8-5620E36F1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4744"/>
            <a:ext cx="2664183" cy="209024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0CC0C78-4A71-4988-BF5C-82C110BF3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28" y="3690919"/>
            <a:ext cx="2712955" cy="2042337"/>
          </a:xfrm>
          <a:prstGeom prst="rect">
            <a:avLst/>
          </a:prstGeom>
        </p:spPr>
      </p:pic>
      <p:pic>
        <p:nvPicPr>
          <p:cNvPr id="4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533315C8-5862-44E5-A1BA-04F636B10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093296"/>
            <a:ext cx="958949" cy="606814"/>
          </a:xfrm>
          <a:prstGeom prst="rect">
            <a:avLst/>
          </a:prstGeom>
          <a:noFill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6CC1E3A-1A13-4CE5-AB17-BCFEB339D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448635"/>
            <a:ext cx="3960729" cy="396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93344"/>
      </p:ext>
    </p:extLst>
  </p:cSld>
  <p:clrMapOvr>
    <a:masterClrMapping/>
  </p:clrMapOvr>
  <p:transition spd="med"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5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 zł = 100 gr 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5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= 10 gr × 10 gr 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5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= 0,1 zł × 0,1 zł 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5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= 0,01 zł = 1 gr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70000"/>
              <a:buFont typeface="Wingdings 2"/>
              <a:buNone/>
              <a:tabLst/>
              <a:defRPr/>
            </a:pPr>
            <a:r>
              <a:rPr kumimoji="0" lang="pl-PL" sz="56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Wniosek: 1 zł = 1 gr</a:t>
            </a:r>
          </a:p>
          <a:p>
            <a:pPr marL="109728" indent="0">
              <a:buNone/>
            </a:pPr>
            <a:endParaRPr lang="pl-PL" dirty="0"/>
          </a:p>
        </p:txBody>
      </p:sp>
      <p:pic>
        <p:nvPicPr>
          <p:cNvPr id="4" name="Picture 2" descr="C:\Users\Koordynator\Pictures\logo rodon bez tł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490308"/>
      </p:ext>
    </p:extLst>
  </p:cSld>
  <p:clrMapOvr>
    <a:masterClrMapping/>
  </p:clrMapOvr>
  <p:transition spd="med">
    <p:pull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1A1B3CF0-317A-4A0A-BDC2-426B76598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663" y="620688"/>
            <a:ext cx="3456673" cy="369077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CFACCD63-26E7-42C1-8632-8C2040F84799}"/>
              </a:ext>
            </a:extLst>
          </p:cNvPr>
          <p:cNvSpPr txBox="1"/>
          <p:nvPr/>
        </p:nvSpPr>
        <p:spPr>
          <a:xfrm>
            <a:off x="251519" y="4725144"/>
            <a:ext cx="8640960" cy="960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solidFill>
                  <a:srgbClr val="3D3D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Zjawisko to zawdzięcza swą nazwę włoskiemu psychologowi Gaetano </a:t>
            </a:r>
            <a:r>
              <a:rPr lang="pl-PL" dirty="0" err="1">
                <a:solidFill>
                  <a:srgbClr val="3D3D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Kanizsowi</a:t>
            </a:r>
            <a:r>
              <a:rPr lang="pl-PL" dirty="0">
                <a:solidFill>
                  <a:srgbClr val="3D3D3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który je zaobserwował i opisał. Podczas patrzenia na ten obrazek mózg kreuje iluzję – kontury czarnego trójkąta, który w rzeczywistości się tam nie znajduje</a:t>
            </a:r>
            <a:r>
              <a:rPr lang="pl-PL" sz="1150" dirty="0">
                <a:solidFill>
                  <a:srgbClr val="3D3D3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EFBE8EB2-F36A-424B-B465-8F0B30B1B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093296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1582644"/>
      </p:ext>
    </p:extLst>
  </p:cSld>
  <p:clrMapOvr>
    <a:masterClrMapping/>
  </p:clrMapOvr>
  <p:transition spd="med">
    <p:pull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C13D978E-64CD-424E-9742-9A8C3705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1786"/>
            <a:ext cx="5761219" cy="43834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E85C4E0-009B-430D-AFE8-7F25D3A2266B}"/>
              </a:ext>
            </a:extLst>
          </p:cNvPr>
          <p:cNvSpPr txBox="1"/>
          <p:nvPr/>
        </p:nvSpPr>
        <p:spPr>
          <a:xfrm>
            <a:off x="323528" y="4437112"/>
            <a:ext cx="8352928" cy="1249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Iluzja stworzona przez holenderskiego grafika </a:t>
            </a:r>
            <a:r>
              <a:rPr lang="pl-PL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Mauritsa</a:t>
            </a:r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Eschera</a:t>
            </a:r>
            <a:r>
              <a:rPr lang="pl-PL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Za sprawą sprytnego zakłócenia perspektywy schody sprawiają wrażenie, jakby pięły się bez końca.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181B3C5B-F8DB-4B19-9E02-AB22A11D3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093296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6902278"/>
      </p:ext>
    </p:extLst>
  </p:cSld>
  <p:clrMapOvr>
    <a:masterClrMapping/>
  </p:clrMapOvr>
  <p:transition spd="med">
    <p:pull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9437F6B4-372A-49FB-99FE-75E6F0F53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05122"/>
            <a:ext cx="7236634" cy="5475775"/>
          </a:xfrm>
          <a:prstGeom prst="rect">
            <a:avLst/>
          </a:prstGeom>
        </p:spPr>
      </p:pic>
      <p:pic>
        <p:nvPicPr>
          <p:cNvPr id="3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A7B0F5C1-A60A-4C8B-8FA2-830BBBE83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093296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701142"/>
      </p:ext>
    </p:extLst>
  </p:cSld>
  <p:clrMapOvr>
    <a:masterClrMapping/>
  </p:clrMapOvr>
  <p:transition spd="med">
    <p:pull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FF4707BC-F764-49B1-9CFE-B6F1EF64593B}"/>
              </a:ext>
            </a:extLst>
          </p:cNvPr>
          <p:cNvSpPr txBox="1"/>
          <p:nvPr/>
        </p:nvSpPr>
        <p:spPr>
          <a:xfrm>
            <a:off x="1106092" y="836712"/>
            <a:ext cx="6931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WYKORZYSTANE ZASOBY INTERNETU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xmlns="" id="{613255CC-8715-430A-AD53-17379ADFC2DB}"/>
              </a:ext>
            </a:extLst>
          </p:cNvPr>
          <p:cNvSpPr txBox="1"/>
          <p:nvPr/>
        </p:nvSpPr>
        <p:spPr>
          <a:xfrm>
            <a:off x="179512" y="1628800"/>
            <a:ext cx="88569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http://www.serwismatematyczny.pl/static/st_artykuly_paradoksy_i_sofizmaty.php</a:t>
            </a:r>
          </a:p>
          <a:p>
            <a:r>
              <a:rPr lang="pl-PL" dirty="0"/>
              <a:t>http://www.zsi.slupsk.pl/files/uczen_zdolny/sofizmaty_matematyczne.pdf</a:t>
            </a:r>
          </a:p>
          <a:p>
            <a:r>
              <a:rPr lang="pl-PL" dirty="0"/>
              <a:t>https://pl.wikipedia.org/wiki/Sofizmat</a:t>
            </a:r>
          </a:p>
          <a:p>
            <a:r>
              <a:rPr lang="pl-PL" dirty="0"/>
              <a:t>https://towarzystwo.edu.pl/assets/prace_matematyczne/2016_GimnZabierzow_ PKubaty.pdf</a:t>
            </a:r>
          </a:p>
          <a:p>
            <a:r>
              <a:rPr lang="pl-PL" dirty="0"/>
              <a:t>https://prezi.com/nszkb8tcgu1q/paradoksy-matematyczne/</a:t>
            </a:r>
          </a:p>
          <a:p>
            <a:r>
              <a:rPr lang="pl-PL" dirty="0"/>
              <a:t>https://pl.wikipedia.org/wiki/Z%C5%82udzenie_optyczne</a:t>
            </a:r>
          </a:p>
          <a:p>
            <a:r>
              <a:rPr lang="pl-PL" dirty="0"/>
              <a:t>https://epodreczniki.pl/a/jak-oszukac-mozg---zludzenia-optyczne/DtvOr7qJW</a:t>
            </a:r>
          </a:p>
          <a:p>
            <a:r>
              <a:rPr lang="pl-PL" dirty="0"/>
              <a:t>https://www.matemaks.pl/zludzenia-optyczne.html</a:t>
            </a:r>
          </a:p>
          <a:p>
            <a:r>
              <a:rPr lang="pl-PL" dirty="0"/>
              <a:t>https://www.topnaj.pl/13-najciekawszych-zludzen-optycznych/</a:t>
            </a:r>
          </a:p>
          <a:p>
            <a:r>
              <a:rPr lang="pl-PL" dirty="0"/>
              <a:t>http://szkolysalezjanskie.pl/old/pliki/2014/as15.pdf</a:t>
            </a:r>
          </a:p>
          <a:p>
            <a:r>
              <a:rPr lang="pl-PL" dirty="0"/>
              <a:t>https://iluzje-optyczne.pl/</a:t>
            </a:r>
          </a:p>
        </p:txBody>
      </p:sp>
      <p:pic>
        <p:nvPicPr>
          <p:cNvPr id="4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86F40EC8-246D-4E82-90D7-F0658605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093296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409095"/>
      </p:ext>
    </p:extLst>
  </p:cSld>
  <p:clrMapOvr>
    <a:masterClrMapping/>
  </p:clrMapOvr>
  <p:transition spd="med">
    <p:pull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/>
          </a:p>
          <a:p>
            <a:pPr algn="ctr">
              <a:buNone/>
            </a:pPr>
            <a:r>
              <a:rPr lang="pl-PL" sz="2800" b="1" dirty="0"/>
              <a:t>Piotr Darmas</a:t>
            </a:r>
          </a:p>
          <a:p>
            <a:pPr algn="ctr">
              <a:buNone/>
            </a:pPr>
            <a:endParaRPr lang="pl-PL" sz="1800" dirty="0"/>
          </a:p>
          <a:p>
            <a:pPr algn="ctr">
              <a:buNone/>
            </a:pPr>
            <a:r>
              <a:rPr lang="pl-PL" sz="1800" dirty="0"/>
              <a:t>doradca metodyczny</a:t>
            </a:r>
          </a:p>
          <a:p>
            <a:pPr algn="ctr">
              <a:buNone/>
            </a:pPr>
            <a:r>
              <a:rPr lang="pl-PL" sz="1800" dirty="0"/>
              <a:t>Radomskiego Ośrodka Doskonalenia Nauczycieli</a:t>
            </a:r>
          </a:p>
          <a:p>
            <a:pPr algn="ctr">
              <a:buNone/>
            </a:pPr>
            <a:r>
              <a:rPr lang="pl-PL" dirty="0"/>
              <a:t>piotr.darmas@rodon.radom.pl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8194" name="Picture 2" descr="C:\Users\Koordynator\Pictures\logo rodon bez tł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A88B6634-7746-429A-B0F6-31D028F5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B9196C8A-CCEF-4839-973A-35C5E4F7E8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9474" y="229898"/>
            <a:ext cx="8229600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1=2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Nikt nie może zaprzeczyć, ze: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3 - 1 = 6 - 4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Jeżeli obie strony tej oczywistej równości pomnożymy prze (-1), to otrzymamy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1 - 3 = 4 - 6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Do obu stron możemy dodać jednakowe liczby: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1 - 3 + 2,25 = 4 - 6 + 2,25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Obie strony stanowią kwadraty dwóch różnic: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(1 - 1,5) •(1 - 1,5) = (2 - 1,5) • (2 - 1,5)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Z obu stron wyciągamy pierwiastek drugiego stopnia: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1 - 1,5 = 2 - 1,5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Do obu stron dodajemy te samą liczbę 1,5; mamy do tego zupełne prawo.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Otrzymamy wówczas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1=2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09728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454483"/>
      </p:ext>
    </p:extLst>
  </p:cSld>
  <p:clrMapOvr>
    <a:masterClrMapping/>
  </p:clrMapOvr>
  <p:transition spd="med"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xmlns="" id="{7D060237-260F-424B-93E6-EF0AB2D9C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474" y="282029"/>
            <a:ext cx="8352927" cy="5760045"/>
          </a:xfrm>
          <a:prstGeom prst="rect">
            <a:avLst/>
          </a:prstGeom>
        </p:spPr>
      </p:pic>
      <p:pic>
        <p:nvPicPr>
          <p:cNvPr id="4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A88B6634-7746-429A-B0F6-31D028F5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9326046"/>
      </p:ext>
    </p:extLst>
  </p:cSld>
  <p:clrMapOvr>
    <a:masterClrMapping/>
  </p:clrMapOvr>
  <p:transition spd="med"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CF471B2A-AAE5-4B85-95D8-7ECA80B8D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pPr lvl="0">
              <a:buClr>
                <a:srgbClr val="2DA2BF"/>
              </a:buClr>
              <a:buNone/>
            </a:pPr>
            <a:endParaRPr lang="pl-PL" sz="4800" b="1" dirty="0">
              <a:solidFill>
                <a:srgbClr val="002060"/>
              </a:solidFill>
              <a:latin typeface="Lucida Sans Unicode"/>
            </a:endParaRPr>
          </a:p>
          <a:p>
            <a:pPr marL="109728" indent="0">
              <a:buNone/>
            </a:pPr>
            <a:endParaRPr lang="pl-PL" dirty="0"/>
          </a:p>
        </p:txBody>
      </p:sp>
      <p:pic>
        <p:nvPicPr>
          <p:cNvPr id="4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A88B6634-7746-429A-B0F6-31D028F5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xmlns="" id="{BDEF1E15-BAAC-48CE-A0BB-CAAF52288D1E}"/>
              </a:ext>
            </a:extLst>
          </p:cNvPr>
          <p:cNvSpPr txBox="1">
            <a:spLocks/>
          </p:cNvSpPr>
          <p:nvPr/>
        </p:nvSpPr>
        <p:spPr bwMode="auto">
          <a:xfrm>
            <a:off x="285750" y="836711"/>
            <a:ext cx="8586788" cy="5702201"/>
          </a:xfrm>
          <a:prstGeom prst="cube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endParaRPr kumimoji="0" lang="pl-PL" altLang="pl-PL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73B3C28F-A190-4EB3-811B-5CCD34B2C22D}"/>
              </a:ext>
            </a:extLst>
          </p:cNvPr>
          <p:cNvSpPr txBox="1"/>
          <p:nvPr/>
        </p:nvSpPr>
        <p:spPr>
          <a:xfrm>
            <a:off x="142875" y="407891"/>
            <a:ext cx="885825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Każda liczba równa się każdej innej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Niechaj c będzie średnią arytmetyczną dwóch nierównych liczb   a i b, to znaczy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c = (a + b)/2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Wtedy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a + b = 2c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Stąd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(a + b) •(a - b) = 2c • (a - b)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czyli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a</a:t>
            </a:r>
            <a:r>
              <a:rPr kumimoji="0" lang="pl-PL" sz="22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- b</a:t>
            </a:r>
            <a:r>
              <a:rPr kumimoji="0" lang="pl-PL" sz="22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= 2ca - 2cb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Przenosząc obie strony tych równań z odpowiednimi  zmianami znaków otrzymujemy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a</a:t>
            </a:r>
            <a:r>
              <a:rPr kumimoji="0" lang="pl-PL" sz="22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- 2ac = b</a:t>
            </a:r>
            <a:r>
              <a:rPr kumimoji="0" lang="pl-PL" sz="22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- 2bc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Dodajemy do obu stron c</a:t>
            </a:r>
            <a:r>
              <a:rPr kumimoji="0" lang="pl-PL" sz="22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a</a:t>
            </a:r>
            <a:r>
              <a:rPr kumimoji="0" lang="pl-PL" sz="22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- 2ac + c</a:t>
            </a:r>
            <a:r>
              <a:rPr kumimoji="0" lang="pl-PL" sz="22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= b</a:t>
            </a:r>
            <a:r>
              <a:rPr kumimoji="0" lang="pl-PL" sz="22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 - 2bc + c</a:t>
            </a:r>
            <a:r>
              <a:rPr kumimoji="0" lang="pl-PL" sz="22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(a - c) • (a - c) = (b - c) •(b - c)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a - c = b - c</a:t>
            </a:r>
            <a:b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n-ea"/>
                <a:cs typeface="+mn-cs"/>
              </a:rPr>
              <a:t>a=b</a:t>
            </a: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72904"/>
      </p:ext>
    </p:extLst>
  </p:cSld>
  <p:clrMapOvr>
    <a:masterClrMapping/>
  </p:clrMapOvr>
  <p:transition spd="med"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CF471B2A-AAE5-4B85-95D8-7ECA80B8D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  <a:t>Zero jest większe od każdej liczby</a:t>
            </a:r>
            <a:br>
              <a:rPr kumimoji="0" lang="pl-PL" sz="28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  <a:t>Weźmy dowolną liczbę dodatnią, choć bardzo wielką, i oznaczmy ją literą 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  <a:t>Otóż    a - 1 &lt; a.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  <a:t>Mnożymy obie strony nierówności przez (-a); otrzymamy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  <a:t>-a</a:t>
            </a:r>
            <a:r>
              <a:rPr kumimoji="0" lang="pl-PL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  <a:t> + a &lt; -a</a:t>
            </a:r>
            <a:r>
              <a:rPr kumimoji="0" lang="pl-PL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  <a:t>Dodajemy do obu stron nierówności a</a:t>
            </a:r>
            <a:r>
              <a:rPr kumimoji="0" lang="pl-PL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  <a:t>; wówczas okaże się w sposób oczywisty, że a&lt;0.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  <a:t>Chociaż więc według naszego założenia a przedstawia liczbę dodatnią jest ona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+mn-cs"/>
              </a:rPr>
              <a:t>jednak mniejsza od 0...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09728" indent="0" algn="ctr">
              <a:buNone/>
            </a:pPr>
            <a:endParaRPr lang="pl-PL" dirty="0"/>
          </a:p>
        </p:txBody>
      </p:sp>
      <p:pic>
        <p:nvPicPr>
          <p:cNvPr id="4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A88B6634-7746-429A-B0F6-31D028F5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474021"/>
      </p:ext>
    </p:extLst>
  </p:cSld>
  <p:clrMapOvr>
    <a:masterClrMapping/>
  </p:clrMapOvr>
  <p:transition spd="med"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CF471B2A-AAE5-4B85-95D8-7ECA80B8D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itchFamily="34" charset="0"/>
              </a:rPr>
              <a:t>Trójkąt równoramienny o podstawie 10 cm oraz wysokości 12 cm dzielimy na sześć części, tak jak przedstawiono na poniższym rysunku. Pole powierzchni tego trójkąta (a także suma powierzchni sześciu części) wynosi 60 cm².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Arial" panose="020B0604020202020204" pitchFamily="34" charset="0"/>
              </a:rPr>
              <a:t>CZYNNOŚĆ UCZNIA POWINNA BYĆ MOŻLIWA DO SPRAWDZENIA</a:t>
            </a:r>
          </a:p>
          <a:p>
            <a:pPr marL="109728" indent="0">
              <a:buNone/>
            </a:pPr>
            <a:endParaRPr lang="pl-PL" dirty="0"/>
          </a:p>
        </p:txBody>
      </p:sp>
      <p:pic>
        <p:nvPicPr>
          <p:cNvPr id="4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A88B6634-7746-429A-B0F6-31D028F5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58949" cy="606814"/>
          </a:xfrm>
          <a:prstGeom prst="rect">
            <a:avLst/>
          </a:prstGeom>
          <a:noFill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05C10BB-2E73-4B4E-B339-50648BACA95B}"/>
              </a:ext>
            </a:extLst>
          </p:cNvPr>
          <p:cNvSpPr txBox="1"/>
          <p:nvPr/>
        </p:nvSpPr>
        <p:spPr>
          <a:xfrm>
            <a:off x="1835696" y="156265"/>
            <a:ext cx="558714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4500" b="0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ea typeface="+mj-ea"/>
                <a:cs typeface="Calibri" pitchFamily="34" charset="0"/>
              </a:rPr>
              <a:t>58 = 60 = 59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73535C4-A6CE-453D-8D70-FF97A4DE5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1864">
            <a:off x="3563888" y="3736577"/>
            <a:ext cx="2773920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60370"/>
      </p:ext>
    </p:extLst>
  </p:cSld>
  <p:clrMapOvr>
    <a:masterClrMapping/>
  </p:clrMapOvr>
  <p:transition spd="med"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oordynator\Pictures\logo rodon bez tła.gif">
            <a:extLst>
              <a:ext uri="{FF2B5EF4-FFF2-40B4-BE49-F238E27FC236}">
                <a16:creationId xmlns:a16="http://schemas.microsoft.com/office/drawing/2014/main" xmlns="" id="{42B22CB1-087D-4590-91E0-72E5DC164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093296"/>
            <a:ext cx="958949" cy="606814"/>
          </a:xfrm>
          <a:prstGeom prst="rect">
            <a:avLst/>
          </a:prstGeom>
          <a:noFill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1EC2484-B0DB-4726-A886-B13C0C7EB8FF}"/>
              </a:ext>
            </a:extLst>
          </p:cNvPr>
          <p:cNvSpPr txBox="1"/>
          <p:nvPr/>
        </p:nvSpPr>
        <p:spPr>
          <a:xfrm>
            <a:off x="107504" y="399596"/>
            <a:ext cx="8784976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itchFamily="34" charset="0"/>
              </a:rPr>
              <a:t>Z tych sześciu części da się złożyć identyczny trójkąt, z tą różnica, że w jego środku pojawi się... dziura o powierzchni dwóch centymetrów kwadratowych (rysunek poniżej)! Ale to oznacza, że suma powierzchni wszystkich sześciu części wynosi 60-2 = 58 cm²!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Arial" charset="0"/>
              <a:buNone/>
              <a:tabLst/>
              <a:defRPr/>
            </a:pPr>
            <a:endParaRPr lang="pl-PL" sz="3000" dirty="0">
              <a:solidFill>
                <a:prstClr val="black"/>
              </a:solidFill>
              <a:latin typeface="Lucida Sans Unicode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Arial" charset="0"/>
              <a:buNone/>
              <a:tabLst/>
              <a:defRPr/>
            </a:pP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Arial" charset="0"/>
              <a:buNone/>
              <a:tabLst/>
              <a:defRPr/>
            </a:pPr>
            <a:endParaRPr lang="pl-PL" sz="3000" dirty="0">
              <a:solidFill>
                <a:prstClr val="black"/>
              </a:solidFill>
              <a:latin typeface="Lucida Sans Unicode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F6FC6"/>
              </a:buClr>
              <a:buSzPct val="85000"/>
              <a:buFont typeface="Arial" charset="0"/>
              <a:buNone/>
              <a:tabLst/>
              <a:defRPr/>
            </a:pP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Calibri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8CE88E2-7E5A-4B76-AAAC-216BF7CB0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6733">
            <a:off x="3779912" y="3212975"/>
            <a:ext cx="2798307" cy="31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0717"/>
      </p:ext>
    </p:extLst>
  </p:cSld>
  <p:clrMapOvr>
    <a:masterClrMapping/>
  </p:clrMapOvr>
  <p:transition spd="med">
    <p:pull dir="l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</TotalTime>
  <Words>867</Words>
  <Application>Microsoft Office PowerPoint</Application>
  <PresentationFormat>Pokaz na ekranie (4:3)</PresentationFormat>
  <Paragraphs>86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Hol</vt:lpstr>
      <vt:lpstr>Sofizmaty  matematyczne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Praca zespołowa w szkole</dc:title>
  <dc:creator>agnieszka</dc:creator>
  <cp:lastModifiedBy>Admin</cp:lastModifiedBy>
  <cp:revision>115</cp:revision>
  <dcterms:created xsi:type="dcterms:W3CDTF">2012-10-24T17:21:39Z</dcterms:created>
  <dcterms:modified xsi:type="dcterms:W3CDTF">2021-04-19T07:35:01Z</dcterms:modified>
</cp:coreProperties>
</file>